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5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6.xml" ContentType="application/vnd.openxmlformats-officedocument.themeOverr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7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8.xml" ContentType="application/vnd.openxmlformats-officedocument.themeOverr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9.xml" ContentType="application/vnd.openxmlformats-officedocument.themeOverr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30.xml" ContentType="application/vnd.openxmlformats-officedocument.themeOverr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31.xml" ContentType="application/vnd.openxmlformats-officedocument.themeOverr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32.xml" ContentType="application/vnd.openxmlformats-officedocument.themeOverr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33.xml" ContentType="application/vnd.openxmlformats-officedocument.themeOverr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34.xml" ContentType="application/vnd.openxmlformats-officedocument.themeOverr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35.xml" ContentType="application/vnd.openxmlformats-officedocument.themeOverr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36.xml" ContentType="application/vnd.openxmlformats-officedocument.themeOverr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37.xml" ContentType="application/vnd.openxmlformats-officedocument.themeOverr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38.xml" ContentType="application/vnd.openxmlformats-officedocument.themeOverr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39.xml" ContentType="application/vnd.openxmlformats-officedocument.themeOverr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40.xml" ContentType="application/vnd.openxmlformats-officedocument.themeOverr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4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344" r:id="rId11"/>
    <p:sldId id="268" r:id="rId12"/>
    <p:sldId id="267" r:id="rId13"/>
    <p:sldId id="345" r:id="rId14"/>
    <p:sldId id="266" r:id="rId15"/>
    <p:sldId id="269" r:id="rId16"/>
    <p:sldId id="270" r:id="rId17"/>
    <p:sldId id="271" r:id="rId18"/>
    <p:sldId id="272" r:id="rId19"/>
    <p:sldId id="274" r:id="rId20"/>
    <p:sldId id="276" r:id="rId21"/>
    <p:sldId id="275" r:id="rId22"/>
    <p:sldId id="277" r:id="rId23"/>
    <p:sldId id="278" r:id="rId24"/>
    <p:sldId id="279" r:id="rId25"/>
    <p:sldId id="281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4" r:id="rId40"/>
    <p:sldId id="295" r:id="rId41"/>
    <p:sldId id="297" r:id="rId42"/>
    <p:sldId id="296" r:id="rId43"/>
    <p:sldId id="299" r:id="rId44"/>
    <p:sldId id="300" r:id="rId45"/>
    <p:sldId id="298" r:id="rId46"/>
    <p:sldId id="301" r:id="rId47"/>
    <p:sldId id="302" r:id="rId48"/>
    <p:sldId id="335" r:id="rId49"/>
    <p:sldId id="336" r:id="rId50"/>
    <p:sldId id="303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4" r:id="rId60"/>
    <p:sldId id="315" r:id="rId61"/>
    <p:sldId id="313" r:id="rId62"/>
    <p:sldId id="317" r:id="rId63"/>
    <p:sldId id="318" r:id="rId64"/>
    <p:sldId id="319" r:id="rId65"/>
    <p:sldId id="322" r:id="rId66"/>
    <p:sldId id="320" r:id="rId67"/>
    <p:sldId id="321" r:id="rId68"/>
    <p:sldId id="323" r:id="rId69"/>
    <p:sldId id="324" r:id="rId70"/>
    <p:sldId id="325" r:id="rId71"/>
    <p:sldId id="327" r:id="rId72"/>
    <p:sldId id="326" r:id="rId73"/>
    <p:sldId id="328" r:id="rId74"/>
    <p:sldId id="330" r:id="rId75"/>
    <p:sldId id="331" r:id="rId76"/>
    <p:sldId id="329" r:id="rId77"/>
    <p:sldId id="338" r:id="rId78"/>
    <p:sldId id="340" r:id="rId79"/>
    <p:sldId id="343" r:id="rId80"/>
    <p:sldId id="334" r:id="rId81"/>
    <p:sldId id="332" r:id="rId82"/>
    <p:sldId id="337" r:id="rId83"/>
    <p:sldId id="333" r:id="rId84"/>
  </p:sldIdLst>
  <p:sldSz cx="10693400" cy="7556500"/>
  <p:notesSz cx="10693400" cy="75565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A40000"/>
    <a:srgbClr val="2A1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>
      <p:cViewPr varScale="1">
        <p:scale>
          <a:sx n="72" d="100"/>
          <a:sy n="72" d="100"/>
        </p:scale>
        <p:origin x="87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Hoja_de_c_lculo_de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Hoja_de_c_lculo_de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Hoja_de_c_lculo_de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Hoja_de_c_lculo_de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Hoja_de_c_lculo_de_Microsoft_Excel1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Hoja_de_c_lculo_de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Hoja_de_c_lculo_de_Microsoft_Excel16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Hoja_de_c_lculo_de_Microsoft_Excel17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Hoja_de_c_lculo_de_Microsoft_Excel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Hoja_de_c_lculo_de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Hoja_de_c_lculo_de_Microsoft_Excel20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Hoja_de_c_lculo_de_Microsoft_Excel21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Hoja_de_c_lculo_de_Microsoft_Excel22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Hoja_de_c_lculo_de_Microsoft_Excel23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Hoja_de_c_lculo_de_Microsoft_Excel24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Hoja_de_c_lculo_de_Microsoft_Excel25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Hoja_de_c_lculo_de_Microsoft_Excel26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package" Target="../embeddings/Hoja_de_c_lculo_de_Microsoft_Excel27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Hoja_de_c_lculo_de_Microsoft_Excel28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package" Target="../embeddings/Hoja_de_c_lculo_de_Microsoft_Excel29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3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Hoja_de_c_lculo_de_Microsoft_Excel30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Hoja_de_c_lculo_de_Microsoft_Excel31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package" Target="../embeddings/Hoja_de_c_lculo_de_Microsoft_Excel32.xlsx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package" Target="../embeddings/Hoja_de_c_lculo_de_Microsoft_Excel33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package" Target="../embeddings/Hoja_de_c_lculo_de_Microsoft_Excel34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package" Target="../embeddings/Hoja_de_c_lculo_de_Microsoft_Excel35.xlsx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6.xml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package" Target="../embeddings/Hoja_de_c_lculo_de_Microsoft_Excel36.xlsx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7.xm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package" Target="../embeddings/Hoja_de_c_lculo_de_Microsoft_Excel37.xlsx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8.xm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package" Target="../embeddings/Hoja_de_c_lculo_de_Microsoft_Excel38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9.xml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package" Target="../embeddings/Hoja_de_c_lculo_de_Microsoft_Excel39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Hoja_de_c_lculo_de_Microsoft_Excel4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0.xml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package" Target="../embeddings/Hoja_de_c_lculo_de_Microsoft_Excel40.xlsx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1.xm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package" Target="../embeddings/Hoja_de_c_lculo_de_Microsoft_Excel4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Hoja_de_c_lculo_de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Hoja_de_c_lculo_de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Hoja_de_c_lculo_de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Hoja_de_c_lculo_de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Hoja_de_c_lculo_de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'ingreso '!$B$2</c:f>
              <c:strCache>
                <c:ptCount val="1"/>
                <c:pt idx="0">
                  <c:v>Sep-Dic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'ingreso 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AFEP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'ingreso '!$B$3:$B$12</c:f>
              <c:numCache>
                <c:formatCode>General</c:formatCode>
                <c:ptCount val="10"/>
                <c:pt idx="0">
                  <c:v>57</c:v>
                </c:pt>
                <c:pt idx="1">
                  <c:v>56</c:v>
                </c:pt>
                <c:pt idx="2">
                  <c:v>191</c:v>
                </c:pt>
                <c:pt idx="3">
                  <c:v>82</c:v>
                </c:pt>
                <c:pt idx="4">
                  <c:v>35</c:v>
                </c:pt>
                <c:pt idx="5">
                  <c:v>51</c:v>
                </c:pt>
                <c:pt idx="6">
                  <c:v>47</c:v>
                </c:pt>
                <c:pt idx="7">
                  <c:v>55</c:v>
                </c:pt>
                <c:pt idx="8">
                  <c:v>157</c:v>
                </c:pt>
                <c:pt idx="9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16-4227-B4B8-BB7FB8274DB8}"/>
            </c:ext>
          </c:extLst>
        </c:ser>
        <c:ser>
          <c:idx val="1"/>
          <c:order val="1"/>
          <c:tx>
            <c:strRef>
              <c:f>'ingreso '!$C$2</c:f>
              <c:strCache>
                <c:ptCount val="1"/>
                <c:pt idx="0">
                  <c:v>Sep-Dic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'ingreso 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AFEP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'ingreso '!$C$3:$C$12</c:f>
              <c:numCache>
                <c:formatCode>General</c:formatCode>
                <c:ptCount val="10"/>
                <c:pt idx="0">
                  <c:v>57</c:v>
                </c:pt>
                <c:pt idx="1">
                  <c:v>76</c:v>
                </c:pt>
                <c:pt idx="2">
                  <c:v>150</c:v>
                </c:pt>
                <c:pt idx="3">
                  <c:v>29</c:v>
                </c:pt>
                <c:pt idx="4">
                  <c:v>29</c:v>
                </c:pt>
                <c:pt idx="5">
                  <c:v>50</c:v>
                </c:pt>
                <c:pt idx="6">
                  <c:v>36</c:v>
                </c:pt>
                <c:pt idx="7">
                  <c:v>42</c:v>
                </c:pt>
                <c:pt idx="8">
                  <c:v>204</c:v>
                </c:pt>
                <c:pt idx="9">
                  <c:v>111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16-4227-B4B8-BB7FB8274DB8}"/>
            </c:ext>
          </c:extLst>
        </c:ser>
        <c:ser>
          <c:idx val="2"/>
          <c:order val="2"/>
          <c:tx>
            <c:strRef>
              <c:f>'ingreso '!$D$2</c:f>
              <c:strCache>
                <c:ptCount val="1"/>
                <c:pt idx="0">
                  <c:v>Sep-Dic 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'ingreso 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AFEP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'ingreso '!$D$3:$D$12</c:f>
              <c:numCache>
                <c:formatCode>General</c:formatCode>
                <c:ptCount val="10"/>
                <c:pt idx="0">
                  <c:v>64</c:v>
                </c:pt>
                <c:pt idx="1">
                  <c:v>64</c:v>
                </c:pt>
                <c:pt idx="2">
                  <c:v>167</c:v>
                </c:pt>
                <c:pt idx="3">
                  <c:v>93</c:v>
                </c:pt>
                <c:pt idx="4">
                  <c:v>25</c:v>
                </c:pt>
                <c:pt idx="5">
                  <c:v>30</c:v>
                </c:pt>
                <c:pt idx="6">
                  <c:v>53</c:v>
                </c:pt>
                <c:pt idx="7">
                  <c:v>40</c:v>
                </c:pt>
                <c:pt idx="8">
                  <c:v>207</c:v>
                </c:pt>
                <c:pt idx="9">
                  <c:v>120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716-4227-B4B8-BB7FB8274DB8}"/>
            </c:ext>
          </c:extLst>
        </c:ser>
        <c:ser>
          <c:idx val="3"/>
          <c:order val="3"/>
          <c:tx>
            <c:strRef>
              <c:f>'ingreso '!$E$2</c:f>
              <c:strCache>
                <c:ptCount val="1"/>
                <c:pt idx="0">
                  <c:v>Sep-Dic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'ingreso 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AFEP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'ingreso '!$E$3:$E$12</c:f>
              <c:numCache>
                <c:formatCode>General</c:formatCode>
                <c:ptCount val="10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716-4227-B4B8-BB7FB8274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72265920"/>
        <c:axId val="-372267552"/>
      </c:barChart>
      <c:catAx>
        <c:axId val="-37226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72267552"/>
        <c:crosses val="autoZero"/>
        <c:auto val="1"/>
        <c:lblAlgn val="ctr"/>
        <c:lblOffset val="100"/>
        <c:noMultiLvlLbl val="0"/>
      </c:catAx>
      <c:valAx>
        <c:axId val="-37226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7226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'% REGULARIZACION'!$B$14</c:f>
              <c:strCache>
                <c:ptCount val="1"/>
                <c:pt idx="0">
                  <c:v>May-Ago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REGULARIZACION'!$A$15:$A$22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Gestion de Software</c:v>
                </c:pt>
              </c:strCache>
            </c:strRef>
          </c:cat>
          <c:val>
            <c:numRef>
              <c:f>'% REGULARIZACION'!$B$15:$B$22</c:f>
              <c:numCache>
                <c:formatCode>General</c:formatCode>
                <c:ptCount val="8"/>
                <c:pt idx="0">
                  <c:v>75</c:v>
                </c:pt>
                <c:pt idx="1">
                  <c:v>100</c:v>
                </c:pt>
                <c:pt idx="2">
                  <c:v>100</c:v>
                </c:pt>
                <c:pt idx="3">
                  <c:v>76.92</c:v>
                </c:pt>
                <c:pt idx="4">
                  <c:v>81.819999999999993</c:v>
                </c:pt>
                <c:pt idx="5">
                  <c:v>0</c:v>
                </c:pt>
                <c:pt idx="6">
                  <c:v>100</c:v>
                </c:pt>
                <c:pt idx="7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56-455D-91A7-823FB634D199}"/>
            </c:ext>
          </c:extLst>
        </c:ser>
        <c:ser>
          <c:idx val="1"/>
          <c:order val="1"/>
          <c:tx>
            <c:strRef>
              <c:f>'% REGULARIZACION'!$C$14</c:f>
              <c:strCache>
                <c:ptCount val="1"/>
                <c:pt idx="0">
                  <c:v>Sep-Dic 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REGULARIZACION'!$A$15:$A$22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Gestion de Software</c:v>
                </c:pt>
              </c:strCache>
            </c:strRef>
          </c:cat>
          <c:val>
            <c:numRef>
              <c:f>'% REGULARIZACION'!$C$15:$C$22</c:f>
              <c:numCache>
                <c:formatCode>General</c:formatCode>
                <c:ptCount val="8"/>
                <c:pt idx="0">
                  <c:v>66.67</c:v>
                </c:pt>
                <c:pt idx="1">
                  <c:v>97.62</c:v>
                </c:pt>
                <c:pt idx="2">
                  <c:v>92.42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91.18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A56-455D-91A7-823FB634D199}"/>
            </c:ext>
          </c:extLst>
        </c:ser>
        <c:ser>
          <c:idx val="2"/>
          <c:order val="2"/>
          <c:tx>
            <c:strRef>
              <c:f>'% REGULARIZACION'!$D$14</c:f>
              <c:strCache>
                <c:ptCount val="1"/>
                <c:pt idx="0">
                  <c:v>Ene - Abr 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REGULARIZACION'!$A$15:$A$22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Gestion de Software</c:v>
                </c:pt>
              </c:strCache>
            </c:strRef>
          </c:cat>
          <c:val>
            <c:numRef>
              <c:f>'% REGULARIZACION'!$D$15:$D$22</c:f>
              <c:numCache>
                <c:formatCode>General</c:formatCode>
                <c:ptCount val="8"/>
                <c:pt idx="0">
                  <c:v>40</c:v>
                </c:pt>
                <c:pt idx="1">
                  <c:v>73.91</c:v>
                </c:pt>
                <c:pt idx="2">
                  <c:v>75</c:v>
                </c:pt>
                <c:pt idx="3">
                  <c:v>68.42</c:v>
                </c:pt>
                <c:pt idx="4">
                  <c:v>50</c:v>
                </c:pt>
                <c:pt idx="5">
                  <c:v>50</c:v>
                </c:pt>
                <c:pt idx="6">
                  <c:v>64.290000000000006</c:v>
                </c:pt>
                <c:pt idx="7">
                  <c:v>75.86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A56-455D-91A7-823FB634D199}"/>
            </c:ext>
          </c:extLst>
        </c:ser>
        <c:ser>
          <c:idx val="3"/>
          <c:order val="3"/>
          <c:tx>
            <c:strRef>
              <c:f>'% REGULARIZACION'!$E$14</c:f>
              <c:strCache>
                <c:ptCount val="1"/>
                <c:pt idx="0">
                  <c:v>May-Ago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REGULARIZACION'!$A$15:$A$22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Gestion de Software</c:v>
                </c:pt>
              </c:strCache>
            </c:strRef>
          </c:cat>
          <c:val>
            <c:numRef>
              <c:f>'% REGULARIZACION'!$E$15:$E$22</c:f>
              <c:numCache>
                <c:formatCode>General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94.41</c:v>
                </c:pt>
                <c:pt idx="3">
                  <c:v>94.44</c:v>
                </c:pt>
                <c:pt idx="4">
                  <c:v>93.75</c:v>
                </c:pt>
                <c:pt idx="5">
                  <c:v>100</c:v>
                </c:pt>
                <c:pt idx="6">
                  <c:v>90.91</c:v>
                </c:pt>
                <c:pt idx="7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A56-455D-91A7-823FB634D1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24431744"/>
        <c:axId val="-272451584"/>
      </c:barChart>
      <c:catAx>
        <c:axId val="-32443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72451584"/>
        <c:crosses val="autoZero"/>
        <c:auto val="1"/>
        <c:lblAlgn val="ctr"/>
        <c:lblOffset val="100"/>
        <c:noMultiLvlLbl val="0"/>
      </c:catAx>
      <c:valAx>
        <c:axId val="-27245158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24431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'promedio cuatri aprov'!$B$2</c:f>
              <c:strCache>
                <c:ptCount val="1"/>
                <c:pt idx="0">
                  <c:v>May-Ago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'promedio cuatri aprov'!$A$3:$A$12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Formulación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'promedio cuatri aprov'!$B$3:$B$12</c:f>
              <c:numCache>
                <c:formatCode>General</c:formatCode>
                <c:ptCount val="10"/>
                <c:pt idx="0">
                  <c:v>8.08</c:v>
                </c:pt>
                <c:pt idx="1">
                  <c:v>8.25</c:v>
                </c:pt>
                <c:pt idx="2">
                  <c:v>9.35</c:v>
                </c:pt>
                <c:pt idx="3">
                  <c:v>9.1300000000000008</c:v>
                </c:pt>
                <c:pt idx="4">
                  <c:v>8.73</c:v>
                </c:pt>
                <c:pt idx="5">
                  <c:v>8.89</c:v>
                </c:pt>
                <c:pt idx="6">
                  <c:v>9.1199999999999992</c:v>
                </c:pt>
                <c:pt idx="7">
                  <c:v>8.25</c:v>
                </c:pt>
                <c:pt idx="8">
                  <c:v>8.6300000000000008</c:v>
                </c:pt>
                <c:pt idx="9">
                  <c:v>9.27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F2-4231-8570-597814B4D5BD}"/>
            </c:ext>
          </c:extLst>
        </c:ser>
        <c:ser>
          <c:idx val="1"/>
          <c:order val="1"/>
          <c:tx>
            <c:strRef>
              <c:f>'promedio cuatri aprov'!$C$2</c:f>
              <c:strCache>
                <c:ptCount val="1"/>
                <c:pt idx="0">
                  <c:v>Sep-Dic 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'promedio cuatri aprov'!$A$3:$A$12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Formulación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'promedio cuatri aprov'!$C$3:$C$12</c:f>
              <c:numCache>
                <c:formatCode>General</c:formatCode>
                <c:ptCount val="10"/>
                <c:pt idx="0">
                  <c:v>8.4700000000000006</c:v>
                </c:pt>
                <c:pt idx="1">
                  <c:v>8.74</c:v>
                </c:pt>
                <c:pt idx="2">
                  <c:v>8.92</c:v>
                </c:pt>
                <c:pt idx="3">
                  <c:v>8.85</c:v>
                </c:pt>
                <c:pt idx="4">
                  <c:v>9.02</c:v>
                </c:pt>
                <c:pt idx="5">
                  <c:v>8.7899999999999991</c:v>
                </c:pt>
                <c:pt idx="6">
                  <c:v>8.9600000000000009</c:v>
                </c:pt>
                <c:pt idx="7">
                  <c:v>8.98</c:v>
                </c:pt>
                <c:pt idx="8">
                  <c:v>8.84</c:v>
                </c:pt>
                <c:pt idx="9">
                  <c:v>9.0500000000000007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BF2-4231-8570-597814B4D5BD}"/>
            </c:ext>
          </c:extLst>
        </c:ser>
        <c:ser>
          <c:idx val="2"/>
          <c:order val="2"/>
          <c:tx>
            <c:strRef>
              <c:f>'promedio cuatri aprov'!$D$2</c:f>
              <c:strCache>
                <c:ptCount val="1"/>
                <c:pt idx="0">
                  <c:v>Ene-Abr 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'promedio cuatri aprov'!$A$3:$A$12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Formulación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'promedio cuatri aprov'!$D$3:$D$12</c:f>
              <c:numCache>
                <c:formatCode>General</c:formatCode>
                <c:ptCount val="10"/>
                <c:pt idx="0">
                  <c:v>8.51</c:v>
                </c:pt>
                <c:pt idx="1">
                  <c:v>8.7100000000000009</c:v>
                </c:pt>
                <c:pt idx="2">
                  <c:v>8.9700000000000006</c:v>
                </c:pt>
                <c:pt idx="3">
                  <c:v>8.4</c:v>
                </c:pt>
                <c:pt idx="4">
                  <c:v>8.98</c:v>
                </c:pt>
                <c:pt idx="5">
                  <c:v>8.68</c:v>
                </c:pt>
                <c:pt idx="6">
                  <c:v>9.1999999999999993</c:v>
                </c:pt>
                <c:pt idx="7">
                  <c:v>9.07</c:v>
                </c:pt>
                <c:pt idx="8">
                  <c:v>8.84</c:v>
                </c:pt>
                <c:pt idx="9">
                  <c:v>9.0500000000000007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BF2-4231-8570-597814B4D5BD}"/>
            </c:ext>
          </c:extLst>
        </c:ser>
        <c:ser>
          <c:idx val="3"/>
          <c:order val="3"/>
          <c:tx>
            <c:strRef>
              <c:f>'promedio cuatri aprov'!$E$2</c:f>
              <c:strCache>
                <c:ptCount val="1"/>
                <c:pt idx="0">
                  <c:v>May-Ago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'promedio cuatri aprov'!$A$3:$A$12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Formulación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'promedio cuatri aprov'!$E$3:$E$12</c:f>
              <c:numCache>
                <c:formatCode>General</c:formatCode>
                <c:ptCount val="10"/>
                <c:pt idx="0">
                  <c:v>8.75</c:v>
                </c:pt>
                <c:pt idx="1">
                  <c:v>8.68</c:v>
                </c:pt>
                <c:pt idx="2">
                  <c:v>9.09</c:v>
                </c:pt>
                <c:pt idx="3">
                  <c:v>8.83</c:v>
                </c:pt>
                <c:pt idx="4">
                  <c:v>9.08</c:v>
                </c:pt>
                <c:pt idx="5">
                  <c:v>9.11</c:v>
                </c:pt>
                <c:pt idx="6">
                  <c:v>8.98</c:v>
                </c:pt>
                <c:pt idx="7">
                  <c:v>9.02</c:v>
                </c:pt>
                <c:pt idx="8">
                  <c:v>8.6999999999999993</c:v>
                </c:pt>
                <c:pt idx="9">
                  <c:v>9.32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BF2-4231-8570-597814B4D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72443424"/>
        <c:axId val="-272447232"/>
      </c:barChart>
      <c:catAx>
        <c:axId val="-27244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72447232"/>
        <c:crosses val="autoZero"/>
        <c:auto val="1"/>
        <c:lblAlgn val="ctr"/>
        <c:lblOffset val="100"/>
        <c:noMultiLvlLbl val="0"/>
      </c:catAx>
      <c:valAx>
        <c:axId val="-27244723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7244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'promedio cuatri aprov'!$B$14</c:f>
              <c:strCache>
                <c:ptCount val="1"/>
                <c:pt idx="0">
                  <c:v>May-Ago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'promedio cuatri aprov'!$A$15:$A$22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Gestion de Software</c:v>
                </c:pt>
              </c:strCache>
            </c:strRef>
          </c:cat>
          <c:val>
            <c:numRef>
              <c:f>'promedio cuatri aprov'!$B$15:$B$22</c:f>
              <c:numCache>
                <c:formatCode>General</c:formatCode>
                <c:ptCount val="8"/>
                <c:pt idx="0">
                  <c:v>8.39</c:v>
                </c:pt>
                <c:pt idx="1">
                  <c:v>8.44</c:v>
                </c:pt>
                <c:pt idx="2">
                  <c:v>9.06</c:v>
                </c:pt>
                <c:pt idx="3">
                  <c:v>8.7100000000000009</c:v>
                </c:pt>
                <c:pt idx="4">
                  <c:v>8.99</c:v>
                </c:pt>
                <c:pt idx="5">
                  <c:v>9.35</c:v>
                </c:pt>
                <c:pt idx="6">
                  <c:v>9.1999999999999993</c:v>
                </c:pt>
                <c:pt idx="7">
                  <c:v>9.27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F14-480A-8D57-BE854982B39A}"/>
            </c:ext>
          </c:extLst>
        </c:ser>
        <c:ser>
          <c:idx val="1"/>
          <c:order val="1"/>
          <c:tx>
            <c:strRef>
              <c:f>'promedio cuatri aprov'!$C$14</c:f>
              <c:strCache>
                <c:ptCount val="1"/>
                <c:pt idx="0">
                  <c:v>Sep-Dic 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'promedio cuatri aprov'!$A$15:$A$22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Gestion de Software</c:v>
                </c:pt>
              </c:strCache>
            </c:strRef>
          </c:cat>
          <c:val>
            <c:numRef>
              <c:f>'promedio cuatri aprov'!$C$15:$C$22</c:f>
              <c:numCache>
                <c:formatCode>General</c:formatCode>
                <c:ptCount val="8"/>
                <c:pt idx="0">
                  <c:v>8.32</c:v>
                </c:pt>
                <c:pt idx="1">
                  <c:v>8.6999999999999993</c:v>
                </c:pt>
                <c:pt idx="2">
                  <c:v>8.9499999999999993</c:v>
                </c:pt>
                <c:pt idx="3">
                  <c:v>8.86</c:v>
                </c:pt>
                <c:pt idx="4">
                  <c:v>9.17</c:v>
                </c:pt>
                <c:pt idx="5">
                  <c:v>9.2200000000000006</c:v>
                </c:pt>
                <c:pt idx="6">
                  <c:v>9.34</c:v>
                </c:pt>
                <c:pt idx="7">
                  <c:v>9.1999999999999993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F14-480A-8D57-BE854982B39A}"/>
            </c:ext>
          </c:extLst>
        </c:ser>
        <c:ser>
          <c:idx val="2"/>
          <c:order val="2"/>
          <c:tx>
            <c:strRef>
              <c:f>'promedio cuatri aprov'!$D$14</c:f>
              <c:strCache>
                <c:ptCount val="1"/>
                <c:pt idx="0">
                  <c:v>Ene-Abr 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'promedio cuatri aprov'!$A$15:$A$22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Gestion de Software</c:v>
                </c:pt>
              </c:strCache>
            </c:strRef>
          </c:cat>
          <c:val>
            <c:numRef>
              <c:f>'promedio cuatri aprov'!$D$15:$D$22</c:f>
              <c:numCache>
                <c:formatCode>General</c:formatCode>
                <c:ptCount val="8"/>
                <c:pt idx="0">
                  <c:v>8.93</c:v>
                </c:pt>
                <c:pt idx="1">
                  <c:v>8.6300000000000008</c:v>
                </c:pt>
                <c:pt idx="2">
                  <c:v>9.02</c:v>
                </c:pt>
                <c:pt idx="3">
                  <c:v>8.8699999999999992</c:v>
                </c:pt>
                <c:pt idx="4">
                  <c:v>9.18</c:v>
                </c:pt>
                <c:pt idx="5">
                  <c:v>9.2100000000000009</c:v>
                </c:pt>
                <c:pt idx="6">
                  <c:v>9.26</c:v>
                </c:pt>
                <c:pt idx="7">
                  <c:v>9.26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F14-480A-8D57-BE854982B39A}"/>
            </c:ext>
          </c:extLst>
        </c:ser>
        <c:ser>
          <c:idx val="3"/>
          <c:order val="3"/>
          <c:tx>
            <c:strRef>
              <c:f>'promedio cuatri aprov'!$E$14</c:f>
              <c:strCache>
                <c:ptCount val="1"/>
                <c:pt idx="0">
                  <c:v>May-Ago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'promedio cuatri aprov'!$A$15:$A$22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Gestion de Software</c:v>
                </c:pt>
              </c:strCache>
            </c:strRef>
          </c:cat>
          <c:val>
            <c:numRef>
              <c:f>'promedio cuatri aprov'!$E$15:$E$22</c:f>
              <c:numCache>
                <c:formatCode>General</c:formatCode>
                <c:ptCount val="8"/>
                <c:pt idx="0">
                  <c:v>8.5299999999999994</c:v>
                </c:pt>
                <c:pt idx="1">
                  <c:v>8.61</c:v>
                </c:pt>
                <c:pt idx="2">
                  <c:v>8.94</c:v>
                </c:pt>
                <c:pt idx="3">
                  <c:v>8.6999999999999993</c:v>
                </c:pt>
                <c:pt idx="4">
                  <c:v>9.0399999999999991</c:v>
                </c:pt>
                <c:pt idx="5">
                  <c:v>9.27</c:v>
                </c:pt>
                <c:pt idx="6">
                  <c:v>9.15</c:v>
                </c:pt>
                <c:pt idx="7">
                  <c:v>9.24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F14-480A-8D57-BE854982B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72442880"/>
        <c:axId val="-272449952"/>
      </c:barChart>
      <c:catAx>
        <c:axId val="-27244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72449952"/>
        <c:crosses val="autoZero"/>
        <c:auto val="1"/>
        <c:lblAlgn val="ctr"/>
        <c:lblOffset val="100"/>
        <c:noMultiLvlLbl val="0"/>
      </c:catAx>
      <c:valAx>
        <c:axId val="-2724499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72442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'eficiencia terminal'!$B$2</c:f>
              <c:strCache>
                <c:ptCount val="1"/>
                <c:pt idx="0">
                  <c:v>Sep 2019-Ago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'eficiencia terminal'!$A$3:$A$12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y Comunicación (Área desarrollo de software multiplataforma)</c:v>
                </c:pt>
              </c:strCache>
            </c:strRef>
          </c:cat>
          <c:val>
            <c:numRef>
              <c:f>'eficiencia terminal'!$B$3:$B$12</c:f>
              <c:numCache>
                <c:formatCode>General</c:formatCode>
                <c:ptCount val="10"/>
                <c:pt idx="0">
                  <c:v>41.46</c:v>
                </c:pt>
                <c:pt idx="1">
                  <c:v>35.229999999999997</c:v>
                </c:pt>
                <c:pt idx="2">
                  <c:v>53.73</c:v>
                </c:pt>
                <c:pt idx="3">
                  <c:v>55.21</c:v>
                </c:pt>
                <c:pt idx="4">
                  <c:v>55</c:v>
                </c:pt>
                <c:pt idx="5">
                  <c:v>57.38</c:v>
                </c:pt>
                <c:pt idx="6">
                  <c:v>52</c:v>
                </c:pt>
                <c:pt idx="7">
                  <c:v>52.38</c:v>
                </c:pt>
                <c:pt idx="8">
                  <c:v>59.82</c:v>
                </c:pt>
                <c:pt idx="9">
                  <c:v>50.57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74-4498-99F7-8E72EFD7701F}"/>
            </c:ext>
          </c:extLst>
        </c:ser>
        <c:ser>
          <c:idx val="1"/>
          <c:order val="1"/>
          <c:tx>
            <c:strRef>
              <c:f>'eficiencia terminal'!$C$2</c:f>
              <c:strCache>
                <c:ptCount val="1"/>
                <c:pt idx="0">
                  <c:v>Sep 2020-Ago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'eficiencia terminal'!$A$3:$A$12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y Comunicación (Área desarrollo de software multiplataforma)</c:v>
                </c:pt>
              </c:strCache>
            </c:strRef>
          </c:cat>
          <c:val>
            <c:numRef>
              <c:f>'eficiencia terminal'!$C$3:$C$12</c:f>
              <c:numCache>
                <c:formatCode>General</c:formatCode>
                <c:ptCount val="10"/>
                <c:pt idx="0">
                  <c:v>28.89</c:v>
                </c:pt>
                <c:pt idx="1">
                  <c:v>21.05</c:v>
                </c:pt>
                <c:pt idx="2">
                  <c:v>55.88</c:v>
                </c:pt>
                <c:pt idx="3">
                  <c:v>47.42</c:v>
                </c:pt>
                <c:pt idx="4">
                  <c:v>51.72</c:v>
                </c:pt>
                <c:pt idx="5">
                  <c:v>58.49</c:v>
                </c:pt>
                <c:pt idx="6">
                  <c:v>52.78</c:v>
                </c:pt>
                <c:pt idx="7">
                  <c:v>47.5</c:v>
                </c:pt>
                <c:pt idx="8">
                  <c:v>36.51</c:v>
                </c:pt>
                <c:pt idx="9">
                  <c:v>55.91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F74-4498-99F7-8E72EFD7701F}"/>
            </c:ext>
          </c:extLst>
        </c:ser>
        <c:ser>
          <c:idx val="2"/>
          <c:order val="2"/>
          <c:tx>
            <c:strRef>
              <c:f>'eficiencia terminal'!$D$2</c:f>
              <c:strCache>
                <c:ptCount val="1"/>
                <c:pt idx="0">
                  <c:v>Sep 2021-Ago 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'eficiencia terminal'!$A$3:$A$12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y Comunicación (Área desarrollo de software multiplataforma)</c:v>
                </c:pt>
              </c:strCache>
            </c:strRef>
          </c:cat>
          <c:val>
            <c:numRef>
              <c:f>'eficiencia terminal'!$D$3:$D$12</c:f>
              <c:numCache>
                <c:formatCode>General</c:formatCode>
                <c:ptCount val="10"/>
                <c:pt idx="0">
                  <c:v>31.58</c:v>
                </c:pt>
                <c:pt idx="1">
                  <c:v>26.79</c:v>
                </c:pt>
                <c:pt idx="2">
                  <c:v>56.02</c:v>
                </c:pt>
                <c:pt idx="3">
                  <c:v>59.76</c:v>
                </c:pt>
                <c:pt idx="4">
                  <c:v>60</c:v>
                </c:pt>
                <c:pt idx="5">
                  <c:v>43.14</c:v>
                </c:pt>
                <c:pt idx="6">
                  <c:v>51.06</c:v>
                </c:pt>
                <c:pt idx="7">
                  <c:v>49.09</c:v>
                </c:pt>
                <c:pt idx="8">
                  <c:v>55.41</c:v>
                </c:pt>
                <c:pt idx="9">
                  <c:v>60.2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F74-4498-99F7-8E72EFD7701F}"/>
            </c:ext>
          </c:extLst>
        </c:ser>
        <c:ser>
          <c:idx val="3"/>
          <c:order val="3"/>
          <c:tx>
            <c:strRef>
              <c:f>'eficiencia terminal'!$E$2</c:f>
              <c:strCache>
                <c:ptCount val="1"/>
                <c:pt idx="0">
                  <c:v>Sep 2022-Ago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'eficiencia terminal'!$A$3:$A$12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y Comunicación (Área desarrollo de software multiplataforma)</c:v>
                </c:pt>
              </c:strCache>
            </c:strRef>
          </c:cat>
          <c:val>
            <c:numRef>
              <c:f>'eficiencia terminal'!$E$3:$E$12</c:f>
              <c:numCache>
                <c:formatCode>General</c:formatCode>
                <c:ptCount val="10"/>
                <c:pt idx="0">
                  <c:v>35.090000000000003</c:v>
                </c:pt>
                <c:pt idx="1">
                  <c:v>27.63</c:v>
                </c:pt>
                <c:pt idx="2">
                  <c:v>56.67</c:v>
                </c:pt>
                <c:pt idx="3">
                  <c:v>57.69</c:v>
                </c:pt>
                <c:pt idx="4">
                  <c:v>79.31</c:v>
                </c:pt>
                <c:pt idx="5">
                  <c:v>52</c:v>
                </c:pt>
                <c:pt idx="6">
                  <c:v>64.86</c:v>
                </c:pt>
                <c:pt idx="7">
                  <c:v>47.62</c:v>
                </c:pt>
                <c:pt idx="8">
                  <c:v>60.19</c:v>
                </c:pt>
                <c:pt idx="9">
                  <c:v>58.56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F74-4498-99F7-8E72EFD770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72448320"/>
        <c:axId val="-272454848"/>
      </c:barChart>
      <c:catAx>
        <c:axId val="-27244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72454848"/>
        <c:crosses val="autoZero"/>
        <c:auto val="1"/>
        <c:lblAlgn val="ctr"/>
        <c:lblOffset val="100"/>
        <c:noMultiLvlLbl val="0"/>
      </c:catAx>
      <c:valAx>
        <c:axId val="-272454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72448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'eficiencia terminal'!$B$14</c:f>
              <c:strCache>
                <c:ptCount val="1"/>
                <c:pt idx="0">
                  <c:v>Sep 2019-Abr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'eficiencia terminal'!$A$15:$A$24</c:f>
              <c:strCache>
                <c:ptCount val="10"/>
                <c:pt idx="0">
                  <c:v>Procesos Bioalimentarios</c:v>
                </c:pt>
                <c:pt idx="1">
                  <c:v>Metalmecánica</c:v>
                </c:pt>
                <c:pt idx="2">
                  <c:v>Desarrollo Empresarial de proyectos Sustentables</c:v>
                </c:pt>
                <c:pt idx="3">
                  <c:v>Gestión de Negocios y  Proyectos</c:v>
                </c:pt>
                <c:pt idx="4">
                  <c:v>Mecatrónica</c:v>
                </c:pt>
                <c:pt idx="5">
                  <c:v>Energías Renovables</c:v>
                </c:pt>
                <c:pt idx="6">
                  <c:v>Desarrollo Turístico Sustentable</c:v>
                </c:pt>
                <c:pt idx="7">
                  <c:v>Gastronomía</c:v>
                </c:pt>
                <c:pt idx="8">
                  <c:v>Tecnologías de la Información y Comunicación</c:v>
                </c:pt>
                <c:pt idx="9">
                  <c:v>Desarrollo y gestión de Software</c:v>
                </c:pt>
              </c:strCache>
            </c:strRef>
          </c:cat>
          <c:val>
            <c:numRef>
              <c:f>'eficiencia terminal'!$B$15:$B$24</c:f>
              <c:numCache>
                <c:formatCode>0.00</c:formatCode>
                <c:ptCount val="10"/>
                <c:pt idx="0">
                  <c:v>44.83</c:v>
                </c:pt>
                <c:pt idx="1">
                  <c:v>70.180000000000007</c:v>
                </c:pt>
                <c:pt idx="2">
                  <c:v>94</c:v>
                </c:pt>
                <c:pt idx="4">
                  <c:v>81.319999999999993</c:v>
                </c:pt>
                <c:pt idx="5">
                  <c:v>70</c:v>
                </c:pt>
                <c:pt idx="6">
                  <c:v>86.44</c:v>
                </c:pt>
                <c:pt idx="7">
                  <c:v>83.78</c:v>
                </c:pt>
                <c:pt idx="8">
                  <c:v>80.56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F2-4EB2-BF8B-BBB184ABD710}"/>
            </c:ext>
          </c:extLst>
        </c:ser>
        <c:ser>
          <c:idx val="1"/>
          <c:order val="1"/>
          <c:tx>
            <c:strRef>
              <c:f>'eficiencia terminal'!$C$14</c:f>
              <c:strCache>
                <c:ptCount val="1"/>
                <c:pt idx="0">
                  <c:v>Sep 2020-Abr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'eficiencia terminal'!$A$15:$A$24</c:f>
              <c:strCache>
                <c:ptCount val="10"/>
                <c:pt idx="0">
                  <c:v>Procesos Bioalimentarios</c:v>
                </c:pt>
                <c:pt idx="1">
                  <c:v>Metalmecánica</c:v>
                </c:pt>
                <c:pt idx="2">
                  <c:v>Desarrollo Empresarial de proyectos Sustentables</c:v>
                </c:pt>
                <c:pt idx="3">
                  <c:v>Gestión de Negocios y  Proyectos</c:v>
                </c:pt>
                <c:pt idx="4">
                  <c:v>Mecatrónica</c:v>
                </c:pt>
                <c:pt idx="5">
                  <c:v>Energías Renovables</c:v>
                </c:pt>
                <c:pt idx="6">
                  <c:v>Desarrollo Turístico Sustentable</c:v>
                </c:pt>
                <c:pt idx="7">
                  <c:v>Gastronomía</c:v>
                </c:pt>
                <c:pt idx="8">
                  <c:v>Tecnologías de la Información y Comunicación</c:v>
                </c:pt>
                <c:pt idx="9">
                  <c:v>Desarrollo y gestión de Software</c:v>
                </c:pt>
              </c:strCache>
            </c:strRef>
          </c:cat>
          <c:val>
            <c:numRef>
              <c:f>'eficiencia terminal'!$C$15:$C$24</c:f>
              <c:numCache>
                <c:formatCode>0.00</c:formatCode>
                <c:ptCount val="10"/>
                <c:pt idx="0">
                  <c:v>94.44</c:v>
                </c:pt>
                <c:pt idx="1">
                  <c:v>68.75</c:v>
                </c:pt>
                <c:pt idx="3">
                  <c:v>94.44</c:v>
                </c:pt>
                <c:pt idx="4">
                  <c:v>78.849999999999994</c:v>
                </c:pt>
                <c:pt idx="5">
                  <c:v>75.56</c:v>
                </c:pt>
                <c:pt idx="6">
                  <c:v>70.31</c:v>
                </c:pt>
                <c:pt idx="7">
                  <c:v>75.28</c:v>
                </c:pt>
                <c:pt idx="9">
                  <c:v>86.44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DF2-4EB2-BF8B-BBB184ABD710}"/>
            </c:ext>
          </c:extLst>
        </c:ser>
        <c:ser>
          <c:idx val="2"/>
          <c:order val="2"/>
          <c:tx>
            <c:strRef>
              <c:f>'eficiencia terminal'!$D$14</c:f>
              <c:strCache>
                <c:ptCount val="1"/>
                <c:pt idx="0">
                  <c:v>Sep 2021-Abr 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'eficiencia terminal'!$A$15:$A$24</c:f>
              <c:strCache>
                <c:ptCount val="10"/>
                <c:pt idx="0">
                  <c:v>Procesos Bioalimentarios</c:v>
                </c:pt>
                <c:pt idx="1">
                  <c:v>Metalmecánica</c:v>
                </c:pt>
                <c:pt idx="2">
                  <c:v>Desarrollo Empresarial de proyectos Sustentables</c:v>
                </c:pt>
                <c:pt idx="3">
                  <c:v>Gestión de Negocios y  Proyectos</c:v>
                </c:pt>
                <c:pt idx="4">
                  <c:v>Mecatrónica</c:v>
                </c:pt>
                <c:pt idx="5">
                  <c:v>Energías Renovables</c:v>
                </c:pt>
                <c:pt idx="6">
                  <c:v>Desarrollo Turístico Sustentable</c:v>
                </c:pt>
                <c:pt idx="7">
                  <c:v>Gastronomía</c:v>
                </c:pt>
                <c:pt idx="8">
                  <c:v>Tecnologías de la Información y Comunicación</c:v>
                </c:pt>
                <c:pt idx="9">
                  <c:v>Desarrollo y gestión de Software</c:v>
                </c:pt>
              </c:strCache>
            </c:strRef>
          </c:cat>
          <c:val>
            <c:numRef>
              <c:f>'eficiencia terminal'!$D$15:$D$24</c:f>
              <c:numCache>
                <c:formatCode>0.00</c:formatCode>
                <c:ptCount val="10"/>
                <c:pt idx="0">
                  <c:v>65.22</c:v>
                </c:pt>
                <c:pt idx="1">
                  <c:v>58.97</c:v>
                </c:pt>
                <c:pt idx="3">
                  <c:v>95.06</c:v>
                </c:pt>
                <c:pt idx="4">
                  <c:v>91.03</c:v>
                </c:pt>
                <c:pt idx="5">
                  <c:v>82.76</c:v>
                </c:pt>
                <c:pt idx="6">
                  <c:v>83.67</c:v>
                </c:pt>
                <c:pt idx="7">
                  <c:v>70.510000000000005</c:v>
                </c:pt>
                <c:pt idx="9">
                  <c:v>71.430000000000007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DF2-4EB2-BF8B-BBB184ABD710}"/>
            </c:ext>
          </c:extLst>
        </c:ser>
        <c:ser>
          <c:idx val="3"/>
          <c:order val="3"/>
          <c:tx>
            <c:strRef>
              <c:f>'eficiencia terminal'!$E$14</c:f>
              <c:strCache>
                <c:ptCount val="1"/>
                <c:pt idx="0">
                  <c:v>Sep 2019-Abr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'eficiencia terminal'!$A$15:$A$24</c:f>
              <c:strCache>
                <c:ptCount val="10"/>
                <c:pt idx="0">
                  <c:v>Procesos Bioalimentarios</c:v>
                </c:pt>
                <c:pt idx="1">
                  <c:v>Metalmecánica</c:v>
                </c:pt>
                <c:pt idx="2">
                  <c:v>Desarrollo Empresarial de proyectos Sustentables</c:v>
                </c:pt>
                <c:pt idx="3">
                  <c:v>Gestión de Negocios y  Proyectos</c:v>
                </c:pt>
                <c:pt idx="4">
                  <c:v>Mecatrónica</c:v>
                </c:pt>
                <c:pt idx="5">
                  <c:v>Energías Renovables</c:v>
                </c:pt>
                <c:pt idx="6">
                  <c:v>Desarrollo Turístico Sustentable</c:v>
                </c:pt>
                <c:pt idx="7">
                  <c:v>Gastronomía</c:v>
                </c:pt>
                <c:pt idx="8">
                  <c:v>Tecnologías de la Información y Comunicación</c:v>
                </c:pt>
                <c:pt idx="9">
                  <c:v>Desarrollo y gestión de Software</c:v>
                </c:pt>
              </c:strCache>
            </c:strRef>
          </c:cat>
          <c:val>
            <c:numRef>
              <c:f>'eficiencia terminal'!$E$15:$E$24</c:f>
              <c:numCache>
                <c:formatCode>0.00</c:formatCode>
                <c:ptCount val="10"/>
                <c:pt idx="0">
                  <c:v>65</c:v>
                </c:pt>
                <c:pt idx="1">
                  <c:v>70.37</c:v>
                </c:pt>
                <c:pt idx="3">
                  <c:v>88.46</c:v>
                </c:pt>
                <c:pt idx="4">
                  <c:v>95.59</c:v>
                </c:pt>
                <c:pt idx="5">
                  <c:v>70.27</c:v>
                </c:pt>
                <c:pt idx="6">
                  <c:v>92.11</c:v>
                </c:pt>
                <c:pt idx="7">
                  <c:v>93.62</c:v>
                </c:pt>
                <c:pt idx="9">
                  <c:v>93.44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DF2-4EB2-BF8B-BBB184ABD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72447776"/>
        <c:axId val="-272448864"/>
      </c:barChart>
      <c:catAx>
        <c:axId val="-27244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72448864"/>
        <c:crosses val="autoZero"/>
        <c:auto val="1"/>
        <c:lblAlgn val="ctr"/>
        <c:lblOffset val="100"/>
        <c:noMultiLvlLbl val="0"/>
      </c:catAx>
      <c:valAx>
        <c:axId val="-272448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72447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'promedio de egreso'!$B$2</c:f>
              <c:strCache>
                <c:ptCount val="1"/>
                <c:pt idx="0">
                  <c:v>Sep 2019-Ago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_);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'promedio de egreso'!$A$3:$A$12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y Comunicación</c:v>
                </c:pt>
              </c:strCache>
            </c:strRef>
          </c:cat>
          <c:val>
            <c:numRef>
              <c:f>'promedio de egreso'!$B$3:$B$12</c:f>
              <c:numCache>
                <c:formatCode>General</c:formatCode>
                <c:ptCount val="10"/>
                <c:pt idx="0">
                  <c:v>8.76</c:v>
                </c:pt>
                <c:pt idx="1">
                  <c:v>8.7799999999999994</c:v>
                </c:pt>
                <c:pt idx="2">
                  <c:v>9.24</c:v>
                </c:pt>
                <c:pt idx="3">
                  <c:v>9.23</c:v>
                </c:pt>
                <c:pt idx="4">
                  <c:v>9.1</c:v>
                </c:pt>
                <c:pt idx="5">
                  <c:v>9.0500000000000007</c:v>
                </c:pt>
                <c:pt idx="6">
                  <c:v>9.14</c:v>
                </c:pt>
                <c:pt idx="7">
                  <c:v>8.98</c:v>
                </c:pt>
                <c:pt idx="8">
                  <c:v>9.1199999999999992</c:v>
                </c:pt>
                <c:pt idx="9">
                  <c:v>9.16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71-432C-A425-B2814511CC1A}"/>
            </c:ext>
          </c:extLst>
        </c:ser>
        <c:ser>
          <c:idx val="1"/>
          <c:order val="1"/>
          <c:tx>
            <c:strRef>
              <c:f>'promedio de egreso'!$C$2</c:f>
              <c:strCache>
                <c:ptCount val="1"/>
                <c:pt idx="0">
                  <c:v>Sep 2020-Ago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'promedio de egreso'!$A$3:$A$12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y Comunicación</c:v>
                </c:pt>
              </c:strCache>
            </c:strRef>
          </c:cat>
          <c:val>
            <c:numRef>
              <c:f>'promedio de egreso'!$C$3:$C$12</c:f>
              <c:numCache>
                <c:formatCode>General</c:formatCode>
                <c:ptCount val="10"/>
                <c:pt idx="0">
                  <c:v>8.76</c:v>
                </c:pt>
                <c:pt idx="1">
                  <c:v>9.01</c:v>
                </c:pt>
                <c:pt idx="2">
                  <c:v>9.34</c:v>
                </c:pt>
                <c:pt idx="3">
                  <c:v>9.35</c:v>
                </c:pt>
                <c:pt idx="4">
                  <c:v>9.33</c:v>
                </c:pt>
                <c:pt idx="5">
                  <c:v>9.2100000000000009</c:v>
                </c:pt>
                <c:pt idx="6">
                  <c:v>8.9600000000000009</c:v>
                </c:pt>
                <c:pt idx="7">
                  <c:v>9.18</c:v>
                </c:pt>
                <c:pt idx="8">
                  <c:v>9.06</c:v>
                </c:pt>
                <c:pt idx="9">
                  <c:v>9.2100000000000009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971-432C-A425-B2814511CC1A}"/>
            </c:ext>
          </c:extLst>
        </c:ser>
        <c:ser>
          <c:idx val="2"/>
          <c:order val="2"/>
          <c:tx>
            <c:strRef>
              <c:f>'promedio de egreso'!$D$2</c:f>
              <c:strCache>
                <c:ptCount val="1"/>
                <c:pt idx="0">
                  <c:v>Sep 2021-Ago 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'promedio de egreso'!$A$3:$A$12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y Comunicación</c:v>
                </c:pt>
              </c:strCache>
            </c:strRef>
          </c:cat>
          <c:val>
            <c:numRef>
              <c:f>'promedio de egreso'!$D$3:$D$12</c:f>
              <c:numCache>
                <c:formatCode>General</c:formatCode>
                <c:ptCount val="10"/>
                <c:pt idx="0">
                  <c:v>8.7200000000000006</c:v>
                </c:pt>
                <c:pt idx="1">
                  <c:v>9.11</c:v>
                </c:pt>
                <c:pt idx="2">
                  <c:v>9.2899999999999991</c:v>
                </c:pt>
                <c:pt idx="3">
                  <c:v>9.14</c:v>
                </c:pt>
                <c:pt idx="4">
                  <c:v>9.2899999999999991</c:v>
                </c:pt>
                <c:pt idx="5">
                  <c:v>9.02</c:v>
                </c:pt>
                <c:pt idx="6">
                  <c:v>9.11</c:v>
                </c:pt>
                <c:pt idx="7">
                  <c:v>9.08</c:v>
                </c:pt>
                <c:pt idx="8">
                  <c:v>9.01</c:v>
                </c:pt>
                <c:pt idx="9">
                  <c:v>9.17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971-432C-A425-B2814511CC1A}"/>
            </c:ext>
          </c:extLst>
        </c:ser>
        <c:ser>
          <c:idx val="3"/>
          <c:order val="3"/>
          <c:tx>
            <c:strRef>
              <c:f>'promedio de egreso'!$E$2</c:f>
              <c:strCache>
                <c:ptCount val="1"/>
                <c:pt idx="0">
                  <c:v>Sep 2022-Ago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'promedio de egreso'!$A$3:$A$12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y Comunicación</c:v>
                </c:pt>
              </c:strCache>
            </c:strRef>
          </c:cat>
          <c:val>
            <c:numRef>
              <c:f>'promedio de egreso'!$E$3:$E$12</c:f>
              <c:numCache>
                <c:formatCode>General</c:formatCode>
                <c:ptCount val="10"/>
                <c:pt idx="0">
                  <c:v>8.6300000000000008</c:v>
                </c:pt>
                <c:pt idx="1">
                  <c:v>9.11</c:v>
                </c:pt>
                <c:pt idx="2">
                  <c:v>9.19</c:v>
                </c:pt>
                <c:pt idx="3">
                  <c:v>9.0399999999999991</c:v>
                </c:pt>
                <c:pt idx="4">
                  <c:v>8.9600000000000009</c:v>
                </c:pt>
                <c:pt idx="5">
                  <c:v>8.99</c:v>
                </c:pt>
                <c:pt idx="6">
                  <c:v>9.11</c:v>
                </c:pt>
                <c:pt idx="7">
                  <c:v>9.02</c:v>
                </c:pt>
                <c:pt idx="8">
                  <c:v>8.85</c:v>
                </c:pt>
                <c:pt idx="9">
                  <c:v>9.25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971-432C-A425-B2814511CC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72445600"/>
        <c:axId val="-272452128"/>
      </c:barChart>
      <c:catAx>
        <c:axId val="-27244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72452128"/>
        <c:crosses val="autoZero"/>
        <c:auto val="1"/>
        <c:lblAlgn val="ctr"/>
        <c:lblOffset val="100"/>
        <c:noMultiLvlLbl val="0"/>
      </c:catAx>
      <c:valAx>
        <c:axId val="-2724521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72445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'promedio de egreso'!$B$15</c:f>
              <c:strCache>
                <c:ptCount val="1"/>
                <c:pt idx="0">
                  <c:v>Sep 2019-Abr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'promedio de egreso'!$A$16:$A$25</c:f>
              <c:strCache>
                <c:ptCount val="10"/>
                <c:pt idx="0">
                  <c:v>Procesos Bioalimentarios</c:v>
                </c:pt>
                <c:pt idx="1">
                  <c:v>Metalmecánica</c:v>
                </c:pt>
                <c:pt idx="2">
                  <c:v>Desarrollo Empresarial de proyectos Sustentables</c:v>
                </c:pt>
                <c:pt idx="3">
                  <c:v>Gestión de Negocios y  Proyectos</c:v>
                </c:pt>
                <c:pt idx="4">
                  <c:v>Mecatrónica</c:v>
                </c:pt>
                <c:pt idx="5">
                  <c:v>Energías Renovables</c:v>
                </c:pt>
                <c:pt idx="6">
                  <c:v>Desarrollo Turístico Sustentable</c:v>
                </c:pt>
                <c:pt idx="7">
                  <c:v>Gastronomía</c:v>
                </c:pt>
                <c:pt idx="8">
                  <c:v>Tecnologías de la Información y Comunicación</c:v>
                </c:pt>
                <c:pt idx="9">
                  <c:v>Desarrollo y Gestión de Software</c:v>
                </c:pt>
              </c:strCache>
            </c:strRef>
          </c:cat>
          <c:val>
            <c:numRef>
              <c:f>'promedio de egreso'!$B$16:$B$25</c:f>
              <c:numCache>
                <c:formatCode>General</c:formatCode>
                <c:ptCount val="10"/>
                <c:pt idx="0">
                  <c:v>8.82</c:v>
                </c:pt>
                <c:pt idx="1">
                  <c:v>8.74</c:v>
                </c:pt>
                <c:pt idx="2">
                  <c:v>9.3800000000000008</c:v>
                </c:pt>
                <c:pt idx="4">
                  <c:v>9.2200000000000006</c:v>
                </c:pt>
                <c:pt idx="5">
                  <c:v>8.93</c:v>
                </c:pt>
                <c:pt idx="6">
                  <c:v>9.02</c:v>
                </c:pt>
                <c:pt idx="7">
                  <c:v>9.2200000000000006</c:v>
                </c:pt>
                <c:pt idx="8">
                  <c:v>9.15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DB-4288-A567-B50B8CC7D8F4}"/>
            </c:ext>
          </c:extLst>
        </c:ser>
        <c:ser>
          <c:idx val="1"/>
          <c:order val="1"/>
          <c:tx>
            <c:strRef>
              <c:f>'promedio de egreso'!$C$15</c:f>
              <c:strCache>
                <c:ptCount val="1"/>
                <c:pt idx="0">
                  <c:v>Sep 2020-Abr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'promedio de egreso'!$A$16:$A$25</c:f>
              <c:strCache>
                <c:ptCount val="10"/>
                <c:pt idx="0">
                  <c:v>Procesos Bioalimentarios</c:v>
                </c:pt>
                <c:pt idx="1">
                  <c:v>Metalmecánica</c:v>
                </c:pt>
                <c:pt idx="2">
                  <c:v>Desarrollo Empresarial de proyectos Sustentables</c:v>
                </c:pt>
                <c:pt idx="3">
                  <c:v>Gestión de Negocios y  Proyectos</c:v>
                </c:pt>
                <c:pt idx="4">
                  <c:v>Mecatrónica</c:v>
                </c:pt>
                <c:pt idx="5">
                  <c:v>Energías Renovables</c:v>
                </c:pt>
                <c:pt idx="6">
                  <c:v>Desarrollo Turístico Sustentable</c:v>
                </c:pt>
                <c:pt idx="7">
                  <c:v>Gastronomía</c:v>
                </c:pt>
                <c:pt idx="8">
                  <c:v>Tecnologías de la Información y Comunicación</c:v>
                </c:pt>
                <c:pt idx="9">
                  <c:v>Desarrollo y Gestión de Software</c:v>
                </c:pt>
              </c:strCache>
            </c:strRef>
          </c:cat>
          <c:val>
            <c:numRef>
              <c:f>'promedio de egreso'!$C$16:$C$25</c:f>
              <c:numCache>
                <c:formatCode>General</c:formatCode>
                <c:ptCount val="10"/>
                <c:pt idx="0">
                  <c:v>8.94</c:v>
                </c:pt>
                <c:pt idx="1">
                  <c:v>8.69</c:v>
                </c:pt>
                <c:pt idx="3">
                  <c:v>9.3800000000000008</c:v>
                </c:pt>
                <c:pt idx="4">
                  <c:v>9.2799999999999994</c:v>
                </c:pt>
                <c:pt idx="5">
                  <c:v>9.06</c:v>
                </c:pt>
                <c:pt idx="6">
                  <c:v>9.16</c:v>
                </c:pt>
                <c:pt idx="7">
                  <c:v>9.1</c:v>
                </c:pt>
                <c:pt idx="9">
                  <c:v>9.25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FDB-4288-A567-B50B8CC7D8F4}"/>
            </c:ext>
          </c:extLst>
        </c:ser>
        <c:ser>
          <c:idx val="2"/>
          <c:order val="2"/>
          <c:tx>
            <c:strRef>
              <c:f>'promedio de egreso'!$D$15</c:f>
              <c:strCache>
                <c:ptCount val="1"/>
                <c:pt idx="0">
                  <c:v>Sep 2021-Abr 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'promedio de egreso'!$A$16:$A$25</c:f>
              <c:strCache>
                <c:ptCount val="10"/>
                <c:pt idx="0">
                  <c:v>Procesos Bioalimentarios</c:v>
                </c:pt>
                <c:pt idx="1">
                  <c:v>Metalmecánica</c:v>
                </c:pt>
                <c:pt idx="2">
                  <c:v>Desarrollo Empresarial de proyectos Sustentables</c:v>
                </c:pt>
                <c:pt idx="3">
                  <c:v>Gestión de Negocios y  Proyectos</c:v>
                </c:pt>
                <c:pt idx="4">
                  <c:v>Mecatrónica</c:v>
                </c:pt>
                <c:pt idx="5">
                  <c:v>Energías Renovables</c:v>
                </c:pt>
                <c:pt idx="6">
                  <c:v>Desarrollo Turístico Sustentable</c:v>
                </c:pt>
                <c:pt idx="7">
                  <c:v>Gastronomía</c:v>
                </c:pt>
                <c:pt idx="8">
                  <c:v>Tecnologías de la Información y Comunicación</c:v>
                </c:pt>
                <c:pt idx="9">
                  <c:v>Desarrollo y Gestión de Software</c:v>
                </c:pt>
              </c:strCache>
            </c:strRef>
          </c:cat>
          <c:val>
            <c:numRef>
              <c:f>'promedio de egreso'!$D$16:$D$25</c:f>
              <c:numCache>
                <c:formatCode>General</c:formatCode>
                <c:ptCount val="10"/>
                <c:pt idx="0">
                  <c:v>8.7100000000000009</c:v>
                </c:pt>
                <c:pt idx="1">
                  <c:v>8.51</c:v>
                </c:pt>
                <c:pt idx="3">
                  <c:v>9.33</c:v>
                </c:pt>
                <c:pt idx="4">
                  <c:v>9.2200000000000006</c:v>
                </c:pt>
                <c:pt idx="5">
                  <c:v>8.86</c:v>
                </c:pt>
                <c:pt idx="6">
                  <c:v>8.91</c:v>
                </c:pt>
                <c:pt idx="7">
                  <c:v>9.2100000000000009</c:v>
                </c:pt>
                <c:pt idx="9">
                  <c:v>9.32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FDB-4288-A567-B50B8CC7D8F4}"/>
            </c:ext>
          </c:extLst>
        </c:ser>
        <c:ser>
          <c:idx val="3"/>
          <c:order val="3"/>
          <c:tx>
            <c:strRef>
              <c:f>'promedio de egreso'!$E$15</c:f>
              <c:strCache>
                <c:ptCount val="1"/>
                <c:pt idx="0">
                  <c:v>Sep 2019-Abr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'promedio de egreso'!$A$16:$A$25</c:f>
              <c:strCache>
                <c:ptCount val="10"/>
                <c:pt idx="0">
                  <c:v>Procesos Bioalimentarios</c:v>
                </c:pt>
                <c:pt idx="1">
                  <c:v>Metalmecánica</c:v>
                </c:pt>
                <c:pt idx="2">
                  <c:v>Desarrollo Empresarial de proyectos Sustentables</c:v>
                </c:pt>
                <c:pt idx="3">
                  <c:v>Gestión de Negocios y  Proyectos</c:v>
                </c:pt>
                <c:pt idx="4">
                  <c:v>Mecatrónica</c:v>
                </c:pt>
                <c:pt idx="5">
                  <c:v>Energías Renovables</c:v>
                </c:pt>
                <c:pt idx="6">
                  <c:v>Desarrollo Turístico Sustentable</c:v>
                </c:pt>
                <c:pt idx="7">
                  <c:v>Gastronomía</c:v>
                </c:pt>
                <c:pt idx="8">
                  <c:v>Tecnologías de la Información y Comunicación</c:v>
                </c:pt>
                <c:pt idx="9">
                  <c:v>Desarrollo y Gestión de Software</c:v>
                </c:pt>
              </c:strCache>
            </c:strRef>
          </c:cat>
          <c:val>
            <c:numRef>
              <c:f>'promedio de egreso'!$E$16:$E$25</c:f>
              <c:numCache>
                <c:formatCode>General</c:formatCode>
                <c:ptCount val="10"/>
                <c:pt idx="0">
                  <c:v>8.58</c:v>
                </c:pt>
                <c:pt idx="1">
                  <c:v>8.58</c:v>
                </c:pt>
                <c:pt idx="3">
                  <c:v>9.36</c:v>
                </c:pt>
                <c:pt idx="4">
                  <c:v>9.16</c:v>
                </c:pt>
                <c:pt idx="5">
                  <c:v>8.9499999999999993</c:v>
                </c:pt>
                <c:pt idx="6">
                  <c:v>9.24</c:v>
                </c:pt>
                <c:pt idx="7">
                  <c:v>9.1199999999999992</c:v>
                </c:pt>
                <c:pt idx="9">
                  <c:v>9.2899999999999991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FDB-4288-A567-B50B8CC7D8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72442336"/>
        <c:axId val="-272456480"/>
      </c:barChart>
      <c:catAx>
        <c:axId val="-27244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72456480"/>
        <c:crosses val="autoZero"/>
        <c:auto val="1"/>
        <c:lblAlgn val="ctr"/>
        <c:lblOffset val="100"/>
        <c:noMultiLvlLbl val="0"/>
      </c:catAx>
      <c:valAx>
        <c:axId val="-27245648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72442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'porcentaje ptc perfil'!$B$2</c:f>
              <c:strCache>
                <c:ptCount val="1"/>
                <c:pt idx="0">
                  <c:v>nov-21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'porcentaje ptc perfil'!$A$3:$A$10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Gestión de Negocios y Proyectos</c:v>
                </c:pt>
                <c:pt idx="3">
                  <c:v>Mecatrónica</c:v>
                </c:pt>
                <c:pt idx="4">
                  <c:v>Energías Renovables</c:v>
                </c:pt>
                <c:pt idx="5">
                  <c:v>Gestión de Desarrollo Turístico</c:v>
                </c:pt>
                <c:pt idx="6">
                  <c:v>Gastronomía</c:v>
                </c:pt>
                <c:pt idx="7">
                  <c:v>Tecnologías de la Información </c:v>
                </c:pt>
              </c:strCache>
            </c:strRef>
          </c:cat>
          <c:val>
            <c:numRef>
              <c:f>'porcentaje ptc perfil'!$B$3:$B$10</c:f>
              <c:numCache>
                <c:formatCode>General</c:formatCode>
                <c:ptCount val="8"/>
                <c:pt idx="0">
                  <c:v>60</c:v>
                </c:pt>
                <c:pt idx="1">
                  <c:v>33</c:v>
                </c:pt>
                <c:pt idx="2">
                  <c:v>57.14</c:v>
                </c:pt>
                <c:pt idx="3">
                  <c:v>0</c:v>
                </c:pt>
                <c:pt idx="4">
                  <c:v>67</c:v>
                </c:pt>
                <c:pt idx="5">
                  <c:v>40</c:v>
                </c:pt>
                <c:pt idx="6">
                  <c:v>40</c:v>
                </c:pt>
                <c:pt idx="7">
                  <c:v>85.71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DE-4A7D-8B72-1C8E068B6A25}"/>
            </c:ext>
          </c:extLst>
        </c:ser>
        <c:ser>
          <c:idx val="1"/>
          <c:order val="1"/>
          <c:tx>
            <c:strRef>
              <c:f>'porcentaje ptc perfil'!$C$2</c:f>
              <c:strCache>
                <c:ptCount val="1"/>
                <c:pt idx="0">
                  <c:v>nov-22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'porcentaje ptc perfil'!$A$3:$A$10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Gestión de Negocios y Proyectos</c:v>
                </c:pt>
                <c:pt idx="3">
                  <c:v>Mecatrónica</c:v>
                </c:pt>
                <c:pt idx="4">
                  <c:v>Energías Renovables</c:v>
                </c:pt>
                <c:pt idx="5">
                  <c:v>Gestión de Desarrollo Turístico</c:v>
                </c:pt>
                <c:pt idx="6">
                  <c:v>Gastronomía</c:v>
                </c:pt>
                <c:pt idx="7">
                  <c:v>Tecnologías de la Información </c:v>
                </c:pt>
              </c:strCache>
            </c:strRef>
          </c:cat>
          <c:val>
            <c:numRef>
              <c:f>'porcentaje ptc perfil'!$C$3:$C$10</c:f>
              <c:numCache>
                <c:formatCode>General</c:formatCode>
                <c:ptCount val="8"/>
                <c:pt idx="0">
                  <c:v>60</c:v>
                </c:pt>
                <c:pt idx="1">
                  <c:v>34</c:v>
                </c:pt>
                <c:pt idx="2">
                  <c:v>57.1</c:v>
                </c:pt>
                <c:pt idx="3">
                  <c:v>0</c:v>
                </c:pt>
                <c:pt idx="4">
                  <c:v>67</c:v>
                </c:pt>
                <c:pt idx="5">
                  <c:v>40</c:v>
                </c:pt>
                <c:pt idx="6">
                  <c:v>40</c:v>
                </c:pt>
                <c:pt idx="7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4DE-4A7D-8B72-1C8E068B6A25}"/>
            </c:ext>
          </c:extLst>
        </c:ser>
        <c:ser>
          <c:idx val="2"/>
          <c:order val="2"/>
          <c:tx>
            <c:strRef>
              <c:f>'porcentaje ptc perfil'!$D$2</c:f>
              <c:strCache>
                <c:ptCount val="1"/>
                <c:pt idx="0">
                  <c:v>nov-23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'porcentaje ptc perfil'!$A$3:$A$10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Gestión de Negocios y Proyectos</c:v>
                </c:pt>
                <c:pt idx="3">
                  <c:v>Mecatrónica</c:v>
                </c:pt>
                <c:pt idx="4">
                  <c:v>Energías Renovables</c:v>
                </c:pt>
                <c:pt idx="5">
                  <c:v>Gestión de Desarrollo Turístico</c:v>
                </c:pt>
                <c:pt idx="6">
                  <c:v>Gastronomía</c:v>
                </c:pt>
                <c:pt idx="7">
                  <c:v>Tecnologías de la Información </c:v>
                </c:pt>
              </c:strCache>
            </c:strRef>
          </c:cat>
          <c:val>
            <c:numRef>
              <c:f>'porcentaje ptc perfil'!$D$3:$D$10</c:f>
              <c:numCache>
                <c:formatCode>General</c:formatCode>
                <c:ptCount val="8"/>
                <c:pt idx="0">
                  <c:v>40</c:v>
                </c:pt>
                <c:pt idx="1">
                  <c:v>0</c:v>
                </c:pt>
                <c:pt idx="2">
                  <c:v>12.5</c:v>
                </c:pt>
                <c:pt idx="3">
                  <c:v>0</c:v>
                </c:pt>
                <c:pt idx="4">
                  <c:v>34</c:v>
                </c:pt>
                <c:pt idx="5">
                  <c:v>34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4DE-4A7D-8B72-1C8E068B6A25}"/>
            </c:ext>
          </c:extLst>
        </c:ser>
        <c:ser>
          <c:idx val="3"/>
          <c:order val="3"/>
          <c:tx>
            <c:strRef>
              <c:f>'porcentaje ptc perfil'!$E$2</c:f>
              <c:strCache>
                <c:ptCount val="1"/>
                <c:pt idx="0">
                  <c:v>oct-24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'porcentaje ptc perfil'!$A$3:$A$10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Gestión de Negocios y Proyectos</c:v>
                </c:pt>
                <c:pt idx="3">
                  <c:v>Mecatrónica</c:v>
                </c:pt>
                <c:pt idx="4">
                  <c:v>Energías Renovables</c:v>
                </c:pt>
                <c:pt idx="5">
                  <c:v>Gestión de Desarrollo Turístico</c:v>
                </c:pt>
                <c:pt idx="6">
                  <c:v>Gastronomía</c:v>
                </c:pt>
                <c:pt idx="7">
                  <c:v>Tecnologías de la Información </c:v>
                </c:pt>
              </c:strCache>
            </c:strRef>
          </c:cat>
          <c:val>
            <c:numRef>
              <c:f>'porcentaje ptc perfil'!$E$3:$E$10</c:f>
              <c:numCache>
                <c:formatCode>General</c:formatCode>
                <c:ptCount val="8"/>
                <c:pt idx="0">
                  <c:v>40</c:v>
                </c:pt>
                <c:pt idx="1">
                  <c:v>0</c:v>
                </c:pt>
                <c:pt idx="2">
                  <c:v>12.5</c:v>
                </c:pt>
                <c:pt idx="3">
                  <c:v>20</c:v>
                </c:pt>
                <c:pt idx="4">
                  <c:v>34</c:v>
                </c:pt>
                <c:pt idx="5">
                  <c:v>34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4DE-4A7D-8B72-1C8E068B6A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72455392"/>
        <c:axId val="-272452672"/>
      </c:barChart>
      <c:catAx>
        <c:axId val="-27245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72452672"/>
        <c:crosses val="autoZero"/>
        <c:auto val="1"/>
        <c:lblAlgn val="ctr"/>
        <c:lblOffset val="100"/>
        <c:noMultiLvlLbl val="0"/>
      </c:catAx>
      <c:valAx>
        <c:axId val="-27245267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7245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'planes estudio actualizado'!$A$3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FE5-4C6C-9D74-5ED6B938C83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FE5-4C6C-9D74-5ED6B938C83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FE5-4C6C-9D74-5ED6B938C8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'planes estudio actualizado'!$B$2:$E$2</c:f>
              <c:strCache>
                <c:ptCount val="4"/>
                <c:pt idx="0">
                  <c:v>Sep-Dic 2021</c:v>
                </c:pt>
                <c:pt idx="1">
                  <c:v>Sep-Dic 2022</c:v>
                </c:pt>
                <c:pt idx="2">
                  <c:v>Sep-Dic 2023</c:v>
                </c:pt>
                <c:pt idx="3">
                  <c:v>Sep-Dic 2023</c:v>
                </c:pt>
              </c:strCache>
            </c:strRef>
          </c:cat>
          <c:val>
            <c:numRef>
              <c:f>'planes estudio actualizado'!$B$3:$E$3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FE5-4C6C-9D74-5ED6B938C8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67824208"/>
        <c:axId val="-267829104"/>
      </c:barChart>
      <c:catAx>
        <c:axId val="-26782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67829104"/>
        <c:crosses val="autoZero"/>
        <c:auto val="1"/>
        <c:lblAlgn val="ctr"/>
        <c:lblOffset val="100"/>
        <c:noMultiLvlLbl val="0"/>
      </c:catAx>
      <c:valAx>
        <c:axId val="-26782910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6782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'planes estudio actualizado'!$A$11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C8B-46CD-B160-1AD8B89EEE7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C8B-46CD-B160-1AD8B89EEE7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C8B-46CD-B160-1AD8B89EEE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'planes estudio actualizado'!$B$10:$E$10</c:f>
              <c:strCache>
                <c:ptCount val="4"/>
                <c:pt idx="0">
                  <c:v>Sep-Dic 2020</c:v>
                </c:pt>
                <c:pt idx="1">
                  <c:v>Sep-Dic 2021</c:v>
                </c:pt>
                <c:pt idx="2">
                  <c:v>Sep-Dic 2022</c:v>
                </c:pt>
                <c:pt idx="3">
                  <c:v>Sep-Dic 2023</c:v>
                </c:pt>
              </c:strCache>
            </c:strRef>
          </c:cat>
          <c:val>
            <c:numRef>
              <c:f>'planes estudio actualizado'!$B$11:$E$11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C8B-46CD-B160-1AD8B89EEE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67836176"/>
        <c:axId val="-267823664"/>
      </c:barChart>
      <c:catAx>
        <c:axId val="-26783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67823664"/>
        <c:crosses val="autoZero"/>
        <c:auto val="1"/>
        <c:lblAlgn val="ctr"/>
        <c:lblOffset val="100"/>
        <c:noMultiLvlLbl val="0"/>
      </c:catAx>
      <c:valAx>
        <c:axId val="-26782366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67836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'ingreso '!$B$15</c:f>
              <c:strCache>
                <c:ptCount val="1"/>
                <c:pt idx="0">
                  <c:v>Sep-Dic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'ingreso '!$A$16:$A$23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Gestión de Negocios y Proyectos</c:v>
                </c:pt>
                <c:pt idx="3">
                  <c:v>Mecatrónica</c:v>
                </c:pt>
                <c:pt idx="4">
                  <c:v>Energías Renovables</c:v>
                </c:pt>
                <c:pt idx="5">
                  <c:v>Gestión y Desarrollo Turístico</c:v>
                </c:pt>
                <c:pt idx="6">
                  <c:v>Gastronomía</c:v>
                </c:pt>
                <c:pt idx="7">
                  <c:v>Tecnologías de la Información y Comunicación</c:v>
                </c:pt>
              </c:strCache>
            </c:strRef>
          </c:cat>
          <c:val>
            <c:numRef>
              <c:f>'ingreso '!$B$16:$B$23</c:f>
              <c:numCache>
                <c:formatCode>General</c:formatCode>
                <c:ptCount val="8"/>
                <c:pt idx="0">
                  <c:v>23</c:v>
                </c:pt>
                <c:pt idx="1">
                  <c:v>39</c:v>
                </c:pt>
                <c:pt idx="2">
                  <c:v>81</c:v>
                </c:pt>
                <c:pt idx="3">
                  <c:v>78</c:v>
                </c:pt>
                <c:pt idx="4">
                  <c:v>29</c:v>
                </c:pt>
                <c:pt idx="5">
                  <c:v>49</c:v>
                </c:pt>
                <c:pt idx="6">
                  <c:v>78</c:v>
                </c:pt>
                <c:pt idx="7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4D-4ADC-A7D8-A7448B00AA83}"/>
            </c:ext>
          </c:extLst>
        </c:ser>
        <c:ser>
          <c:idx val="1"/>
          <c:order val="1"/>
          <c:tx>
            <c:strRef>
              <c:f>'ingreso '!$C$15</c:f>
              <c:strCache>
                <c:ptCount val="1"/>
                <c:pt idx="0">
                  <c:v>Sep-Dic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'ingreso '!$A$16:$A$23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Gestión de Negocios y Proyectos</c:v>
                </c:pt>
                <c:pt idx="3">
                  <c:v>Mecatrónica</c:v>
                </c:pt>
                <c:pt idx="4">
                  <c:v>Energías Renovables</c:v>
                </c:pt>
                <c:pt idx="5">
                  <c:v>Gestión y Desarrollo Turístico</c:v>
                </c:pt>
                <c:pt idx="6">
                  <c:v>Gastronomía</c:v>
                </c:pt>
                <c:pt idx="7">
                  <c:v>Tecnologías de la Información y Comunicación</c:v>
                </c:pt>
              </c:strCache>
            </c:strRef>
          </c:cat>
          <c:val>
            <c:numRef>
              <c:f>'ingreso '!$C$16:$C$23</c:f>
              <c:numCache>
                <c:formatCode>General</c:formatCode>
                <c:ptCount val="8"/>
                <c:pt idx="0">
                  <c:v>20</c:v>
                </c:pt>
                <c:pt idx="1">
                  <c:v>27</c:v>
                </c:pt>
                <c:pt idx="2">
                  <c:v>78</c:v>
                </c:pt>
                <c:pt idx="3">
                  <c:v>68</c:v>
                </c:pt>
                <c:pt idx="4">
                  <c:v>37</c:v>
                </c:pt>
                <c:pt idx="5">
                  <c:v>38</c:v>
                </c:pt>
                <c:pt idx="6">
                  <c:v>49</c:v>
                </c:pt>
                <c:pt idx="7">
                  <c:v>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54D-4ADC-A7D8-A7448B00AA83}"/>
            </c:ext>
          </c:extLst>
        </c:ser>
        <c:ser>
          <c:idx val="2"/>
          <c:order val="2"/>
          <c:tx>
            <c:strRef>
              <c:f>'ingreso '!$D$15</c:f>
              <c:strCache>
                <c:ptCount val="1"/>
                <c:pt idx="0">
                  <c:v>Sep-Dic 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'ingreso '!$A$16:$A$23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Gestión de Negocios y Proyectos</c:v>
                </c:pt>
                <c:pt idx="3">
                  <c:v>Mecatrónica</c:v>
                </c:pt>
                <c:pt idx="4">
                  <c:v>Energías Renovables</c:v>
                </c:pt>
                <c:pt idx="5">
                  <c:v>Gestión y Desarrollo Turístico</c:v>
                </c:pt>
                <c:pt idx="6">
                  <c:v>Gastronomía</c:v>
                </c:pt>
                <c:pt idx="7">
                  <c:v>Tecnologías de la Información y Comunicación</c:v>
                </c:pt>
              </c:strCache>
            </c:strRef>
          </c:cat>
          <c:val>
            <c:numRef>
              <c:f>'ingreso '!$D$16:$D$23</c:f>
              <c:numCache>
                <c:formatCode>General</c:formatCode>
                <c:ptCount val="8"/>
                <c:pt idx="0">
                  <c:v>22</c:v>
                </c:pt>
                <c:pt idx="1">
                  <c:v>19</c:v>
                </c:pt>
                <c:pt idx="2">
                  <c:v>107</c:v>
                </c:pt>
                <c:pt idx="3">
                  <c:v>68</c:v>
                </c:pt>
                <c:pt idx="4">
                  <c:v>26</c:v>
                </c:pt>
                <c:pt idx="5">
                  <c:v>49</c:v>
                </c:pt>
                <c:pt idx="6">
                  <c:v>100</c:v>
                </c:pt>
                <c:pt idx="7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54D-4ADC-A7D8-A7448B00AA83}"/>
            </c:ext>
          </c:extLst>
        </c:ser>
        <c:ser>
          <c:idx val="3"/>
          <c:order val="3"/>
          <c:tx>
            <c:strRef>
              <c:f>'ingreso '!$E$15</c:f>
              <c:strCache>
                <c:ptCount val="1"/>
                <c:pt idx="0">
                  <c:v>Sep-Dic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'ingreso '!$A$16:$A$23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Gestión de Negocios y Proyectos</c:v>
                </c:pt>
                <c:pt idx="3">
                  <c:v>Mecatrónica</c:v>
                </c:pt>
                <c:pt idx="4">
                  <c:v>Energías Renovables</c:v>
                </c:pt>
                <c:pt idx="5">
                  <c:v>Gestión y Desarrollo Turístico</c:v>
                </c:pt>
                <c:pt idx="6">
                  <c:v>Gastronomía</c:v>
                </c:pt>
                <c:pt idx="7">
                  <c:v>Tecnologías de la Información y Comunicación</c:v>
                </c:pt>
              </c:strCache>
            </c:strRef>
          </c:cat>
          <c:val>
            <c:numRef>
              <c:f>'ingreso '!$E$16:$E$23</c:f>
              <c:numCache>
                <c:formatCode>General</c:formatCode>
                <c:ptCount val="8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54D-4ADC-A7D8-A7448B00A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72265376"/>
        <c:axId val="-522627344"/>
      </c:barChart>
      <c:catAx>
        <c:axId val="-37226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522627344"/>
        <c:crosses val="autoZero"/>
        <c:auto val="1"/>
        <c:lblAlgn val="ctr"/>
        <c:lblOffset val="100"/>
        <c:noMultiLvlLbl val="0"/>
      </c:catAx>
      <c:valAx>
        <c:axId val="-52262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72265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'porcentaje PTC adecuada distrib'!$A$3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464-4998-96ED-A36A6AB13DE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464-4998-96ED-A36A6AB13DE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464-4998-96ED-A36A6AB13D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'porcentaje PTC adecuada distrib'!$B$2:$E$2</c:f>
              <c:strCache>
                <c:ptCount val="4"/>
                <c:pt idx="0">
                  <c:v>May-Ago 2023</c:v>
                </c:pt>
                <c:pt idx="1">
                  <c:v>Sep-Dic 2023</c:v>
                </c:pt>
                <c:pt idx="2">
                  <c:v>Ene-Abr 2024</c:v>
                </c:pt>
                <c:pt idx="3">
                  <c:v>May-Ago 2024</c:v>
                </c:pt>
              </c:strCache>
            </c:strRef>
          </c:cat>
          <c:val>
            <c:numRef>
              <c:f>'porcentaje PTC adecuada distrib'!$B$3:$E$3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464-4998-96ED-A36A6AB13D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67828560"/>
        <c:axId val="-267828016"/>
      </c:barChart>
      <c:catAx>
        <c:axId val="-26782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67828016"/>
        <c:crosses val="autoZero"/>
        <c:auto val="1"/>
        <c:lblAlgn val="ctr"/>
        <c:lblOffset val="100"/>
        <c:noMultiLvlLbl val="0"/>
      </c:catAx>
      <c:valAx>
        <c:axId val="-26782801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6782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'porcentaje PA adecuada distribu'!$A$4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21E-40B2-B7D4-DF9C63074AB9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21E-40B2-B7D4-DF9C63074AB9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21E-40B2-B7D4-DF9C63074AB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'porcentaje PA adecuada distribu'!$B$3:$E$3</c:f>
              <c:strCache>
                <c:ptCount val="4"/>
                <c:pt idx="0">
                  <c:v>May-Ago 2023</c:v>
                </c:pt>
                <c:pt idx="1">
                  <c:v>Sep-Dic 2023</c:v>
                </c:pt>
                <c:pt idx="2">
                  <c:v>Ene-Abr 2024</c:v>
                </c:pt>
                <c:pt idx="3">
                  <c:v>May-Ago 2024</c:v>
                </c:pt>
              </c:strCache>
            </c:strRef>
          </c:cat>
          <c:val>
            <c:numRef>
              <c:f>'porcentaje PA adecuada distribu'!$B$4:$E$4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21E-40B2-B7D4-DF9C63074A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67826928"/>
        <c:axId val="-267826384"/>
      </c:barChart>
      <c:catAx>
        <c:axId val="-267826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67826384"/>
        <c:crosses val="autoZero"/>
        <c:auto val="1"/>
        <c:lblAlgn val="ctr"/>
        <c:lblOffset val="100"/>
        <c:noMultiLvlLbl val="0"/>
      </c:catAx>
      <c:valAx>
        <c:axId val="-26782638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67826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'cumplimiento cuatrim planes'!$B$2</c:f>
              <c:strCache>
                <c:ptCount val="1"/>
                <c:pt idx="0">
                  <c:v>May-Ago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'cumplimiento cuatrim planes'!$A$3:$A$12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Administracion Area Formulación y Evaluación de Proyectos</c:v>
                </c:pt>
                <c:pt idx="3">
                  <c:v>Mecatrónica Automatización</c:v>
                </c:pt>
                <c:pt idx="4">
                  <c:v>Mecatrónica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 Desarrollo de Software Multiplataforma</c:v>
                </c:pt>
              </c:strCache>
            </c:strRef>
          </c:cat>
          <c:val>
            <c:numRef>
              <c:f>'cumplimiento cuatrim planes'!$B$3:$B$12</c:f>
              <c:numCache>
                <c:formatCode>General</c:formatCode>
                <c:ptCount val="10"/>
                <c:pt idx="0">
                  <c:v>89.47</c:v>
                </c:pt>
                <c:pt idx="1">
                  <c:v>85.48</c:v>
                </c:pt>
                <c:pt idx="2">
                  <c:v>100</c:v>
                </c:pt>
                <c:pt idx="3">
                  <c:v>99.16</c:v>
                </c:pt>
                <c:pt idx="4">
                  <c:v>92.31</c:v>
                </c:pt>
                <c:pt idx="5">
                  <c:v>90.16</c:v>
                </c:pt>
                <c:pt idx="6">
                  <c:v>100</c:v>
                </c:pt>
                <c:pt idx="7">
                  <c:v>91.07</c:v>
                </c:pt>
                <c:pt idx="8">
                  <c:v>95.26</c:v>
                </c:pt>
                <c:pt idx="9">
                  <c:v>98.54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86-4371-8D6B-07781E13FC08}"/>
            </c:ext>
          </c:extLst>
        </c:ser>
        <c:ser>
          <c:idx val="1"/>
          <c:order val="1"/>
          <c:tx>
            <c:strRef>
              <c:f>'cumplimiento cuatrim planes'!$C$2</c:f>
              <c:strCache>
                <c:ptCount val="1"/>
                <c:pt idx="0">
                  <c:v>Sep-Dic 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'cumplimiento cuatrim planes'!$A$3:$A$12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Administracion Area Formulación y Evaluación de Proyectos</c:v>
                </c:pt>
                <c:pt idx="3">
                  <c:v>Mecatrónica Automatización</c:v>
                </c:pt>
                <c:pt idx="4">
                  <c:v>Mecatrónica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 Desarrollo de Software Multiplataforma</c:v>
                </c:pt>
              </c:strCache>
            </c:strRef>
          </c:cat>
          <c:val>
            <c:numRef>
              <c:f>'cumplimiento cuatrim planes'!$C$3:$C$12</c:f>
              <c:numCache>
                <c:formatCode>General</c:formatCode>
                <c:ptCount val="10"/>
                <c:pt idx="0">
                  <c:v>100</c:v>
                </c:pt>
                <c:pt idx="1">
                  <c:v>98.72</c:v>
                </c:pt>
                <c:pt idx="2">
                  <c:v>100</c:v>
                </c:pt>
                <c:pt idx="3">
                  <c:v>95.14</c:v>
                </c:pt>
                <c:pt idx="4">
                  <c:v>100</c:v>
                </c:pt>
                <c:pt idx="5">
                  <c:v>95.65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98.38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E86-4371-8D6B-07781E13FC08}"/>
            </c:ext>
          </c:extLst>
        </c:ser>
        <c:ser>
          <c:idx val="2"/>
          <c:order val="2"/>
          <c:tx>
            <c:strRef>
              <c:f>'cumplimiento cuatrim planes'!$D$2</c:f>
              <c:strCache>
                <c:ptCount val="1"/>
                <c:pt idx="0">
                  <c:v>Ene-Abr 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'cumplimiento cuatrim planes'!$A$3:$A$12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Administracion Area Formulación y Evaluación de Proyectos</c:v>
                </c:pt>
                <c:pt idx="3">
                  <c:v>Mecatrónica Automatización</c:v>
                </c:pt>
                <c:pt idx="4">
                  <c:v>Mecatrónica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 Desarrollo de Software Multiplataforma</c:v>
                </c:pt>
              </c:strCache>
            </c:strRef>
          </c:cat>
          <c:val>
            <c:numRef>
              <c:f>'cumplimiento cuatrim planes'!$D$3:$D$12</c:f>
              <c:numCache>
                <c:formatCode>General</c:formatCode>
                <c:ptCount val="10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99.11</c:v>
                </c:pt>
                <c:pt idx="4">
                  <c:v>100</c:v>
                </c:pt>
                <c:pt idx="5">
                  <c:v>100</c:v>
                </c:pt>
                <c:pt idx="6">
                  <c:v>95.91</c:v>
                </c:pt>
                <c:pt idx="7">
                  <c:v>97.1</c:v>
                </c:pt>
                <c:pt idx="8">
                  <c:v>99.69</c:v>
                </c:pt>
                <c:pt idx="9">
                  <c:v>99.38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E86-4371-8D6B-07781E13FC08}"/>
            </c:ext>
          </c:extLst>
        </c:ser>
        <c:ser>
          <c:idx val="3"/>
          <c:order val="3"/>
          <c:tx>
            <c:strRef>
              <c:f>'cumplimiento cuatrim planes'!$E$2</c:f>
              <c:strCache>
                <c:ptCount val="1"/>
                <c:pt idx="0">
                  <c:v>May-Ago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'cumplimiento cuatrim planes'!$A$3:$A$12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Administracion Area Formulación y Evaluación de Proyectos</c:v>
                </c:pt>
                <c:pt idx="3">
                  <c:v>Mecatrónica Automatización</c:v>
                </c:pt>
                <c:pt idx="4">
                  <c:v>Mecatrónica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 Desarrollo de Software Multiplataforma</c:v>
                </c:pt>
              </c:strCache>
            </c:strRef>
          </c:cat>
          <c:val>
            <c:numRef>
              <c:f>'cumplimiento cuatrim planes'!$E$3:$E$12</c:f>
              <c:numCache>
                <c:formatCode>General</c:formatCode>
                <c:ptCount val="10"/>
                <c:pt idx="0">
                  <c:v>100</c:v>
                </c:pt>
                <c:pt idx="1">
                  <c:v>98.74</c:v>
                </c:pt>
                <c:pt idx="2">
                  <c:v>100</c:v>
                </c:pt>
                <c:pt idx="3">
                  <c:v>100</c:v>
                </c:pt>
                <c:pt idx="4">
                  <c:v>94.44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E86-4371-8D6B-07781E13FC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67836720"/>
        <c:axId val="-267832912"/>
      </c:barChart>
      <c:catAx>
        <c:axId val="-26783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67832912"/>
        <c:crosses val="autoZero"/>
        <c:auto val="1"/>
        <c:lblAlgn val="ctr"/>
        <c:lblOffset val="100"/>
        <c:noMultiLvlLbl val="0"/>
      </c:catAx>
      <c:valAx>
        <c:axId val="-267832912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6783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>
          <a:solidFill>
            <a:sysClr val="windowText" lastClr="000000"/>
          </a:solidFill>
        </a:defRPr>
      </a:pPr>
      <a:endParaRPr lang="es-MX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'cumplimiento cuatrim planes'!$B$17</c:f>
              <c:strCache>
                <c:ptCount val="1"/>
                <c:pt idx="0">
                  <c:v>May-Ago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'cumplimiento cuatrim planes'!$A$18:$A$25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Gestión de Software</c:v>
                </c:pt>
              </c:strCache>
            </c:strRef>
          </c:cat>
          <c:val>
            <c:numRef>
              <c:f>'cumplimiento cuatrim planes'!$B$18:$B$25</c:f>
              <c:numCache>
                <c:formatCode>General</c:formatCode>
                <c:ptCount val="8"/>
                <c:pt idx="0">
                  <c:v>92.86</c:v>
                </c:pt>
                <c:pt idx="1">
                  <c:v>100</c:v>
                </c:pt>
                <c:pt idx="2">
                  <c:v>100</c:v>
                </c:pt>
                <c:pt idx="3">
                  <c:v>90.63</c:v>
                </c:pt>
                <c:pt idx="4">
                  <c:v>96</c:v>
                </c:pt>
                <c:pt idx="5">
                  <c:v>100</c:v>
                </c:pt>
                <c:pt idx="6">
                  <c:v>100</c:v>
                </c:pt>
                <c:pt idx="7">
                  <c:v>98.36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C1-4CB8-A799-67D3AC1EB55C}"/>
            </c:ext>
          </c:extLst>
        </c:ser>
        <c:ser>
          <c:idx val="1"/>
          <c:order val="1"/>
          <c:tx>
            <c:strRef>
              <c:f>'cumplimiento cuatrim planes'!$C$17</c:f>
              <c:strCache>
                <c:ptCount val="1"/>
                <c:pt idx="0">
                  <c:v>Sep-Dic 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'cumplimiento cuatrim planes'!$A$18:$A$25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Gestión de Software</c:v>
                </c:pt>
              </c:strCache>
            </c:strRef>
          </c:cat>
          <c:val>
            <c:numRef>
              <c:f>'cumplimiento cuatrim planes'!$C$18:$C$25</c:f>
              <c:numCache>
                <c:formatCode>General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98.95</c:v>
                </c:pt>
                <c:pt idx="5">
                  <c:v>100</c:v>
                </c:pt>
                <c:pt idx="6">
                  <c:v>100</c:v>
                </c:pt>
                <c:pt idx="7">
                  <c:v>99.06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C1-4CB8-A799-67D3AC1EB55C}"/>
            </c:ext>
          </c:extLst>
        </c:ser>
        <c:ser>
          <c:idx val="2"/>
          <c:order val="2"/>
          <c:tx>
            <c:strRef>
              <c:f>'cumplimiento cuatrim planes'!$D$17</c:f>
              <c:strCache>
                <c:ptCount val="1"/>
                <c:pt idx="0">
                  <c:v>Ene-Abr 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'cumplimiento cuatrim planes'!$A$18:$A$25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Gestión de Software</c:v>
                </c:pt>
              </c:strCache>
            </c:strRef>
          </c:cat>
          <c:val>
            <c:numRef>
              <c:f>'cumplimiento cuatrim planes'!$D$18:$D$25</c:f>
              <c:numCache>
                <c:formatCode>General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99.9</c:v>
                </c:pt>
                <c:pt idx="7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0C1-4CB8-A799-67D3AC1EB55C}"/>
            </c:ext>
          </c:extLst>
        </c:ser>
        <c:ser>
          <c:idx val="3"/>
          <c:order val="3"/>
          <c:tx>
            <c:strRef>
              <c:f>'cumplimiento cuatrim planes'!$E$17</c:f>
              <c:strCache>
                <c:ptCount val="1"/>
                <c:pt idx="0">
                  <c:v>May-Ago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'cumplimiento cuatrim planes'!$A$18:$A$25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Gestión de Software</c:v>
                </c:pt>
              </c:strCache>
            </c:strRef>
          </c:cat>
          <c:val>
            <c:numRef>
              <c:f>'cumplimiento cuatrim planes'!$E$18:$E$25</c:f>
              <c:numCache>
                <c:formatCode>General</c:formatCode>
                <c:ptCount val="8"/>
                <c:pt idx="0">
                  <c:v>100</c:v>
                </c:pt>
                <c:pt idx="1">
                  <c:v>93.75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0C1-4CB8-A799-67D3AC1EB5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67831280"/>
        <c:axId val="-267834000"/>
      </c:barChart>
      <c:catAx>
        <c:axId val="-26783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67834000"/>
        <c:crosses val="autoZero"/>
        <c:auto val="1"/>
        <c:lblAlgn val="ctr"/>
        <c:lblOffset val="100"/>
        <c:noMultiLvlLbl val="0"/>
      </c:catAx>
      <c:valAx>
        <c:axId val="-26783400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6783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>
          <a:solidFill>
            <a:sysClr val="windowText" lastClr="000000"/>
          </a:solidFill>
        </a:defRPr>
      </a:pPr>
      <a:endParaRPr lang="es-MX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'PORCENTAJE TERMINACION ESTADIAS'!$B$2</c:f>
              <c:strCache>
                <c:ptCount val="1"/>
                <c:pt idx="0">
                  <c:v>May-Ago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'PORCENTAJE TERMINACION ESTADIAS'!$A$3:$A$12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Administracion Area Formulación y Evaluación de Proyectos</c:v>
                </c:pt>
                <c:pt idx="3">
                  <c:v>Mecatrónica Automatización</c:v>
                </c:pt>
                <c:pt idx="4">
                  <c:v>Mecatrónica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 Desarrollo de Software Multiplataforma</c:v>
                </c:pt>
              </c:strCache>
            </c:strRef>
          </c:cat>
          <c:val>
            <c:numRef>
              <c:f>'PORCENTAJE TERMINACION ESTADIAS'!$B$3:$B$12</c:f>
              <c:numCache>
                <c:formatCode>General</c:formatCode>
                <c:ptCount val="10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3C-4D22-A805-FAD213353036}"/>
            </c:ext>
          </c:extLst>
        </c:ser>
        <c:ser>
          <c:idx val="1"/>
          <c:order val="1"/>
          <c:tx>
            <c:strRef>
              <c:f>'PORCENTAJE TERMINACION ESTADIAS'!$C$2</c:f>
              <c:strCache>
                <c:ptCount val="1"/>
                <c:pt idx="0">
                  <c:v>May-Ago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'PORCENTAJE TERMINACION ESTADIAS'!$A$3:$A$12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Administracion Area Formulación y Evaluación de Proyectos</c:v>
                </c:pt>
                <c:pt idx="3">
                  <c:v>Mecatrónica Automatización</c:v>
                </c:pt>
                <c:pt idx="4">
                  <c:v>Mecatrónica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 Desarrollo de Software Multiplataforma</c:v>
                </c:pt>
              </c:strCache>
            </c:strRef>
          </c:cat>
          <c:val>
            <c:numRef>
              <c:f>'PORCENTAJE TERMINACION ESTADIAS'!$C$3:$C$12</c:f>
              <c:numCache>
                <c:formatCode>General</c:formatCode>
                <c:ptCount val="10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73C-4D22-A805-FAD213353036}"/>
            </c:ext>
          </c:extLst>
        </c:ser>
        <c:ser>
          <c:idx val="2"/>
          <c:order val="2"/>
          <c:tx>
            <c:strRef>
              <c:f>'PORCENTAJE TERMINACION ESTADIAS'!$D$2</c:f>
              <c:strCache>
                <c:ptCount val="1"/>
                <c:pt idx="0">
                  <c:v>May-Ago 2023.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'PORCENTAJE TERMINACION ESTADIAS'!$A$3:$A$12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Administracion Area Formulación y Evaluación de Proyectos</c:v>
                </c:pt>
                <c:pt idx="3">
                  <c:v>Mecatrónica Automatización</c:v>
                </c:pt>
                <c:pt idx="4">
                  <c:v>Mecatrónica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 Desarrollo de Software Multiplataforma</c:v>
                </c:pt>
              </c:strCache>
            </c:strRef>
          </c:cat>
          <c:val>
            <c:numRef>
              <c:f>'PORCENTAJE TERMINACION ESTADIAS'!$D$3:$D$12</c:f>
              <c:numCache>
                <c:formatCode>General</c:formatCode>
                <c:ptCount val="10"/>
                <c:pt idx="0">
                  <c:v>100</c:v>
                </c:pt>
                <c:pt idx="1">
                  <c:v>91</c:v>
                </c:pt>
                <c:pt idx="2">
                  <c:v>99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97</c:v>
                </c:pt>
                <c:pt idx="7">
                  <c:v>97</c:v>
                </c:pt>
                <c:pt idx="8">
                  <c:v>98</c:v>
                </c:pt>
                <c:pt idx="9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73C-4D22-A805-FAD213353036}"/>
            </c:ext>
          </c:extLst>
        </c:ser>
        <c:ser>
          <c:idx val="3"/>
          <c:order val="3"/>
          <c:tx>
            <c:strRef>
              <c:f>'PORCENTAJE TERMINACION ESTADIAS'!$E$2</c:f>
              <c:strCache>
                <c:ptCount val="1"/>
                <c:pt idx="0">
                  <c:v>May-Ago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'PORCENTAJE TERMINACION ESTADIAS'!$A$3:$A$12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Administracion Area Formulación y Evaluación de Proyectos</c:v>
                </c:pt>
                <c:pt idx="3">
                  <c:v>Mecatrónica Automatización</c:v>
                </c:pt>
                <c:pt idx="4">
                  <c:v>Mecatrónica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 Desarrollo de Software Multiplataforma</c:v>
                </c:pt>
              </c:strCache>
            </c:strRef>
          </c:cat>
          <c:val>
            <c:numRef>
              <c:f>'PORCENTAJE TERMINACION ESTADIAS'!$E$3:$E$12</c:f>
              <c:numCache>
                <c:formatCode>General</c:formatCode>
                <c:ptCount val="10"/>
                <c:pt idx="0">
                  <c:v>96</c:v>
                </c:pt>
                <c:pt idx="1">
                  <c:v>100</c:v>
                </c:pt>
                <c:pt idx="2">
                  <c:v>94</c:v>
                </c:pt>
                <c:pt idx="3">
                  <c:v>95</c:v>
                </c:pt>
                <c:pt idx="4">
                  <c:v>100</c:v>
                </c:pt>
                <c:pt idx="5">
                  <c:v>100</c:v>
                </c:pt>
                <c:pt idx="6">
                  <c:v>97</c:v>
                </c:pt>
                <c:pt idx="7">
                  <c:v>96</c:v>
                </c:pt>
                <c:pt idx="8">
                  <c:v>93</c:v>
                </c:pt>
                <c:pt idx="9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73C-4D22-A805-FAD213353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67830192"/>
        <c:axId val="-267832368"/>
      </c:barChart>
      <c:catAx>
        <c:axId val="-26783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67832368"/>
        <c:crosses val="autoZero"/>
        <c:auto val="1"/>
        <c:lblAlgn val="ctr"/>
        <c:lblOffset val="100"/>
        <c:noMultiLvlLbl val="0"/>
      </c:catAx>
      <c:valAx>
        <c:axId val="-26783236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6783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'PORCENTAJE TERMINACION ESTADIAS'!$B$14</c:f>
              <c:strCache>
                <c:ptCount val="1"/>
                <c:pt idx="0">
                  <c:v>Ene  –Abr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'PORCENTAJE TERMINACION ESTADIAS'!$A$15:$A$23</c:f>
              <c:strCache>
                <c:ptCount val="9"/>
                <c:pt idx="0">
                  <c:v>Procesos Bioalimentarios</c:v>
                </c:pt>
                <c:pt idx="1">
                  <c:v>Metalmecánica</c:v>
                </c:pt>
                <c:pt idx="2">
                  <c:v>Gestión de Negocios y Proyectos</c:v>
                </c:pt>
                <c:pt idx="3">
                  <c:v>Mecatrónica</c:v>
                </c:pt>
                <c:pt idx="4">
                  <c:v>Energías Renovables</c:v>
                </c:pt>
                <c:pt idx="5">
                  <c:v>Gestión y Desarrollo Turístico</c:v>
                </c:pt>
                <c:pt idx="6">
                  <c:v>Gastronomía</c:v>
                </c:pt>
                <c:pt idx="7">
                  <c:v>Tecnologías de la Información y Comunicación</c:v>
                </c:pt>
                <c:pt idx="8">
                  <c:v>Desarrollo y Gestión de Software</c:v>
                </c:pt>
              </c:strCache>
            </c:strRef>
          </c:cat>
          <c:val>
            <c:numRef>
              <c:f>'PORCENTAJE TERMINACION ESTADIAS'!$B$15:$B$23</c:f>
              <c:numCache>
                <c:formatCode>General</c:formatCode>
                <c:ptCount val="9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79-4F2A-AE25-A86E600B6500}"/>
            </c:ext>
          </c:extLst>
        </c:ser>
        <c:ser>
          <c:idx val="1"/>
          <c:order val="1"/>
          <c:tx>
            <c:strRef>
              <c:f>'PORCENTAJE TERMINACION ESTADIAS'!$C$14</c:f>
              <c:strCache>
                <c:ptCount val="1"/>
                <c:pt idx="0">
                  <c:v>Ene  –Abr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'PORCENTAJE TERMINACION ESTADIAS'!$A$15:$A$23</c:f>
              <c:strCache>
                <c:ptCount val="9"/>
                <c:pt idx="0">
                  <c:v>Procesos Bioalimentarios</c:v>
                </c:pt>
                <c:pt idx="1">
                  <c:v>Metalmecánica</c:v>
                </c:pt>
                <c:pt idx="2">
                  <c:v>Gestión de Negocios y Proyectos</c:v>
                </c:pt>
                <c:pt idx="3">
                  <c:v>Mecatrónica</c:v>
                </c:pt>
                <c:pt idx="4">
                  <c:v>Energías Renovables</c:v>
                </c:pt>
                <c:pt idx="5">
                  <c:v>Gestión y Desarrollo Turístico</c:v>
                </c:pt>
                <c:pt idx="6">
                  <c:v>Gastronomía</c:v>
                </c:pt>
                <c:pt idx="7">
                  <c:v>Tecnologías de la Información y Comunicación</c:v>
                </c:pt>
                <c:pt idx="8">
                  <c:v>Desarrollo y Gestión de Software</c:v>
                </c:pt>
              </c:strCache>
            </c:strRef>
          </c:cat>
          <c:val>
            <c:numRef>
              <c:f>'PORCENTAJE TERMINACION ESTADIAS'!$C$15:$C$23</c:f>
              <c:numCache>
                <c:formatCode>General</c:formatCode>
                <c:ptCount val="9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8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479-4F2A-AE25-A86E600B6500}"/>
            </c:ext>
          </c:extLst>
        </c:ser>
        <c:ser>
          <c:idx val="2"/>
          <c:order val="2"/>
          <c:tx>
            <c:strRef>
              <c:f>'PORCENTAJE TERMINACION ESTADIAS'!$D$14</c:f>
              <c:strCache>
                <c:ptCount val="1"/>
                <c:pt idx="0">
                  <c:v>Ene  –Abr 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'PORCENTAJE TERMINACION ESTADIAS'!$A$15:$A$23</c:f>
              <c:strCache>
                <c:ptCount val="9"/>
                <c:pt idx="0">
                  <c:v>Procesos Bioalimentarios</c:v>
                </c:pt>
                <c:pt idx="1">
                  <c:v>Metalmecánica</c:v>
                </c:pt>
                <c:pt idx="2">
                  <c:v>Gestión de Negocios y Proyectos</c:v>
                </c:pt>
                <c:pt idx="3">
                  <c:v>Mecatrónica</c:v>
                </c:pt>
                <c:pt idx="4">
                  <c:v>Energías Renovables</c:v>
                </c:pt>
                <c:pt idx="5">
                  <c:v>Gestión y Desarrollo Turístico</c:v>
                </c:pt>
                <c:pt idx="6">
                  <c:v>Gastronomía</c:v>
                </c:pt>
                <c:pt idx="7">
                  <c:v>Tecnologías de la Información y Comunicación</c:v>
                </c:pt>
                <c:pt idx="8">
                  <c:v>Desarrollo y Gestión de Software</c:v>
                </c:pt>
              </c:strCache>
            </c:strRef>
          </c:cat>
          <c:val>
            <c:numRef>
              <c:f>'PORCENTAJE TERMINACION ESTADIAS'!$D$15:$D$23</c:f>
              <c:numCache>
                <c:formatCode>General</c:formatCode>
                <c:ptCount val="9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8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479-4F2A-AE25-A86E600B6500}"/>
            </c:ext>
          </c:extLst>
        </c:ser>
        <c:ser>
          <c:idx val="3"/>
          <c:order val="3"/>
          <c:tx>
            <c:strRef>
              <c:f>'PORCENTAJE TERMINACION ESTADIAS'!$E$14</c:f>
              <c:strCache>
                <c:ptCount val="1"/>
                <c:pt idx="0">
                  <c:v>Ene  –Abr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'PORCENTAJE TERMINACION ESTADIAS'!$A$15:$A$23</c:f>
              <c:strCache>
                <c:ptCount val="9"/>
                <c:pt idx="0">
                  <c:v>Procesos Bioalimentarios</c:v>
                </c:pt>
                <c:pt idx="1">
                  <c:v>Metalmecánica</c:v>
                </c:pt>
                <c:pt idx="2">
                  <c:v>Gestión de Negocios y Proyectos</c:v>
                </c:pt>
                <c:pt idx="3">
                  <c:v>Mecatrónica</c:v>
                </c:pt>
                <c:pt idx="4">
                  <c:v>Energías Renovables</c:v>
                </c:pt>
                <c:pt idx="5">
                  <c:v>Gestión y Desarrollo Turístico</c:v>
                </c:pt>
                <c:pt idx="6">
                  <c:v>Gastronomía</c:v>
                </c:pt>
                <c:pt idx="7">
                  <c:v>Tecnologías de la Información y Comunicación</c:v>
                </c:pt>
                <c:pt idx="8">
                  <c:v>Desarrollo y Gestión de Software</c:v>
                </c:pt>
              </c:strCache>
            </c:strRef>
          </c:cat>
          <c:val>
            <c:numRef>
              <c:f>'PORCENTAJE TERMINACION ESTADIAS'!$E$15:$E$23</c:f>
              <c:numCache>
                <c:formatCode>General</c:formatCode>
                <c:ptCount val="9"/>
                <c:pt idx="0">
                  <c:v>100</c:v>
                </c:pt>
                <c:pt idx="1">
                  <c:v>100</c:v>
                </c:pt>
                <c:pt idx="2">
                  <c:v>97.47</c:v>
                </c:pt>
                <c:pt idx="3">
                  <c:v>100</c:v>
                </c:pt>
                <c:pt idx="4">
                  <c:v>100</c:v>
                </c:pt>
                <c:pt idx="5">
                  <c:v>96.36</c:v>
                </c:pt>
                <c:pt idx="6">
                  <c:v>98.73</c:v>
                </c:pt>
                <c:pt idx="8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479-4F2A-AE25-A86E600B65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53492512"/>
        <c:axId val="-253495776"/>
      </c:barChart>
      <c:catAx>
        <c:axId val="-25349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53495776"/>
        <c:crosses val="autoZero"/>
        <c:auto val="1"/>
        <c:lblAlgn val="ctr"/>
        <c:lblOffset val="100"/>
        <c:noMultiLvlLbl val="0"/>
      </c:catAx>
      <c:valAx>
        <c:axId val="-25349577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53492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18-4084-AC17-CC34DCB62B9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018-4084-AC17-CC34DCB62B98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018-4084-AC17-CC34DCB62B9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'EMPRESAS ESTADIAS'!$A$3:$D$3</c:f>
              <c:strCache>
                <c:ptCount val="4"/>
                <c:pt idx="0">
                  <c:v>May- Ago 2021</c:v>
                </c:pt>
                <c:pt idx="1">
                  <c:v>May- Ago 2022</c:v>
                </c:pt>
                <c:pt idx="2">
                  <c:v>May- Ago 2023</c:v>
                </c:pt>
                <c:pt idx="3">
                  <c:v>May- Ago 2024</c:v>
                </c:pt>
              </c:strCache>
            </c:strRef>
          </c:cat>
          <c:val>
            <c:numRef>
              <c:f>'EMPRESAS ESTADIAS'!$A$4:$D$4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018-4084-AC17-CC34DCB62B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53500672"/>
        <c:axId val="-253491424"/>
      </c:barChart>
      <c:catAx>
        <c:axId val="-25350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53491424"/>
        <c:crosses val="autoZero"/>
        <c:auto val="1"/>
        <c:lblAlgn val="ctr"/>
        <c:lblOffset val="100"/>
        <c:noMultiLvlLbl val="0"/>
      </c:catAx>
      <c:valAx>
        <c:axId val="-253491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5350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37-4AC3-8BE7-5238527B3D6D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237-4AC3-8BE7-5238527B3D6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237-4AC3-8BE7-5238527B3D6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237-4AC3-8BE7-5238527B3D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'EMPRESAS ESTADIAS'!$A$25:$D$25</c:f>
              <c:strCache>
                <c:ptCount val="4"/>
                <c:pt idx="0">
                  <c:v>Ene-Abr 2021</c:v>
                </c:pt>
                <c:pt idx="1">
                  <c:v>Ene-Abr 2022</c:v>
                </c:pt>
                <c:pt idx="2">
                  <c:v>Ene-Abr 2023</c:v>
                </c:pt>
                <c:pt idx="3">
                  <c:v>Ene-Abr 2024</c:v>
                </c:pt>
              </c:strCache>
            </c:strRef>
          </c:cat>
          <c:val>
            <c:numRef>
              <c:f>'EMPRESAS ESTADIAS'!$A$26:$D$26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237-4AC3-8BE7-5238527B3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53491968"/>
        <c:axId val="-253496864"/>
      </c:barChart>
      <c:catAx>
        <c:axId val="-25349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53496864"/>
        <c:crosses val="autoZero"/>
        <c:auto val="1"/>
        <c:lblAlgn val="ctr"/>
        <c:lblOffset val="100"/>
        <c:noMultiLvlLbl val="0"/>
      </c:catAx>
      <c:valAx>
        <c:axId val="-253496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5349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093-4A97-9A5A-DCDBF775604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093-4A97-9A5A-DCDBF775604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093-4A97-9A5A-DCDBF775604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093-4A97-9A5A-DCDBF77560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docentes eval'!$A$3:$D$3</c:f>
              <c:strCache>
                <c:ptCount val="4"/>
                <c:pt idx="0">
                  <c:v>May- Ago 2023</c:v>
                </c:pt>
                <c:pt idx="1">
                  <c:v>Sep-Dic 2023</c:v>
                </c:pt>
                <c:pt idx="2">
                  <c:v>Ene-Abr 2024</c:v>
                </c:pt>
                <c:pt idx="3">
                  <c:v>May- Ago 2024</c:v>
                </c:pt>
              </c:strCache>
            </c:strRef>
          </c:cat>
          <c:val>
            <c:numRef>
              <c:f>'% docentes eval'!$A$4:$D$4</c:f>
              <c:numCache>
                <c:formatCode>General</c:formatCode>
                <c:ptCount val="4"/>
                <c:pt idx="0">
                  <c:v>97.9</c:v>
                </c:pt>
                <c:pt idx="1">
                  <c:v>97.8</c:v>
                </c:pt>
                <c:pt idx="2">
                  <c:v>97.6</c:v>
                </c:pt>
                <c:pt idx="3">
                  <c:v>96.9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093-4A97-9A5A-DCDBF77560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53490336"/>
        <c:axId val="-253489792"/>
      </c:barChart>
      <c:catAx>
        <c:axId val="-25349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53489792"/>
        <c:crosses val="autoZero"/>
        <c:auto val="1"/>
        <c:lblAlgn val="ctr"/>
        <c:lblOffset val="100"/>
        <c:noMultiLvlLbl val="0"/>
      </c:catAx>
      <c:valAx>
        <c:axId val="-253489792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5349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BF2-469F-A0E9-4EDA514A032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BF2-469F-A0E9-4EDA514A0327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BF2-469F-A0E9-4EDA514A03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docentes eval'!$A$25:$D$25</c:f>
              <c:strCache>
                <c:ptCount val="4"/>
                <c:pt idx="0">
                  <c:v>May- Ago 2023</c:v>
                </c:pt>
                <c:pt idx="1">
                  <c:v>Sep-Dic 2023</c:v>
                </c:pt>
                <c:pt idx="2">
                  <c:v>Ene-Abr 2024</c:v>
                </c:pt>
                <c:pt idx="3">
                  <c:v>May- Ago 2024</c:v>
                </c:pt>
              </c:strCache>
            </c:strRef>
          </c:cat>
          <c:val>
            <c:numRef>
              <c:f>'% docentes eval'!$A$26:$D$26</c:f>
              <c:numCache>
                <c:formatCode>General</c:formatCode>
                <c:ptCount val="4"/>
                <c:pt idx="0">
                  <c:v>98.3</c:v>
                </c:pt>
                <c:pt idx="1">
                  <c:v>99</c:v>
                </c:pt>
                <c:pt idx="2">
                  <c:v>93.9</c:v>
                </c:pt>
                <c:pt idx="3">
                  <c:v>96.7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BF2-469F-A0E9-4EDA514A03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53489248"/>
        <c:axId val="-253488704"/>
      </c:barChart>
      <c:catAx>
        <c:axId val="-253489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53488704"/>
        <c:crosses val="autoZero"/>
        <c:auto val="1"/>
        <c:lblAlgn val="ctr"/>
        <c:lblOffset val="100"/>
        <c:noMultiLvlLbl val="0"/>
      </c:catAx>
      <c:valAx>
        <c:axId val="-25348870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53489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matricula!$B$2</c:f>
              <c:strCache>
                <c:ptCount val="1"/>
                <c:pt idx="0">
                  <c:v>May-Ago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matricula!$A$3:$A$12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Área Formulación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matricula!$B$3:$B$12</c:f>
              <c:numCache>
                <c:formatCode>General</c:formatCode>
                <c:ptCount val="10"/>
                <c:pt idx="0">
                  <c:v>59</c:v>
                </c:pt>
                <c:pt idx="1">
                  <c:v>81</c:v>
                </c:pt>
                <c:pt idx="2">
                  <c:v>223</c:v>
                </c:pt>
                <c:pt idx="3">
                  <c:v>125</c:v>
                </c:pt>
                <c:pt idx="4">
                  <c:v>52</c:v>
                </c:pt>
                <c:pt idx="5">
                  <c:v>62</c:v>
                </c:pt>
                <c:pt idx="6">
                  <c:v>55</c:v>
                </c:pt>
                <c:pt idx="7">
                  <c:v>58</c:v>
                </c:pt>
                <c:pt idx="8">
                  <c:v>262</c:v>
                </c:pt>
                <c:pt idx="9">
                  <c:v>147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F4-4920-96CC-72D706590DBE}"/>
            </c:ext>
          </c:extLst>
        </c:ser>
        <c:ser>
          <c:idx val="1"/>
          <c:order val="1"/>
          <c:tx>
            <c:strRef>
              <c:f>matricula!$C$2</c:f>
              <c:strCache>
                <c:ptCount val="1"/>
                <c:pt idx="0">
                  <c:v>Sep-Dic 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matricula!$A$3:$A$12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Área Formulación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matricula!$C$3:$C$12</c:f>
              <c:numCache>
                <c:formatCode>General</c:formatCode>
                <c:ptCount val="10"/>
                <c:pt idx="0">
                  <c:v>94</c:v>
                </c:pt>
                <c:pt idx="1">
                  <c:v>96</c:v>
                </c:pt>
                <c:pt idx="2">
                  <c:v>271</c:v>
                </c:pt>
                <c:pt idx="3">
                  <c:v>150</c:v>
                </c:pt>
                <c:pt idx="4">
                  <c:v>50</c:v>
                </c:pt>
                <c:pt idx="5">
                  <c:v>59</c:v>
                </c:pt>
                <c:pt idx="6">
                  <c:v>83</c:v>
                </c:pt>
                <c:pt idx="7">
                  <c:v>64</c:v>
                </c:pt>
                <c:pt idx="8">
                  <c:v>357</c:v>
                </c:pt>
                <c:pt idx="9">
                  <c:v>188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9F4-4920-96CC-72D706590DBE}"/>
            </c:ext>
          </c:extLst>
        </c:ser>
        <c:ser>
          <c:idx val="2"/>
          <c:order val="2"/>
          <c:tx>
            <c:strRef>
              <c:f>matricula!$D$2</c:f>
              <c:strCache>
                <c:ptCount val="1"/>
                <c:pt idx="0">
                  <c:v>Ene - Abr 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matricula!$A$3:$A$12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Área Formulación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matricula!$D$3:$D$12</c:f>
              <c:numCache>
                <c:formatCode>General</c:formatCode>
                <c:ptCount val="10"/>
                <c:pt idx="0">
                  <c:v>66</c:v>
                </c:pt>
                <c:pt idx="1">
                  <c:v>82</c:v>
                </c:pt>
                <c:pt idx="2">
                  <c:v>211</c:v>
                </c:pt>
                <c:pt idx="3">
                  <c:v>120</c:v>
                </c:pt>
                <c:pt idx="4">
                  <c:v>46</c:v>
                </c:pt>
                <c:pt idx="5">
                  <c:v>46</c:v>
                </c:pt>
                <c:pt idx="6">
                  <c:v>56</c:v>
                </c:pt>
                <c:pt idx="7">
                  <c:v>49</c:v>
                </c:pt>
                <c:pt idx="8">
                  <c:v>300</c:v>
                </c:pt>
                <c:pt idx="9">
                  <c:v>153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9F4-4920-96CC-72D706590DBE}"/>
            </c:ext>
          </c:extLst>
        </c:ser>
        <c:ser>
          <c:idx val="3"/>
          <c:order val="3"/>
          <c:tx>
            <c:strRef>
              <c:f>matricula!$E$2</c:f>
              <c:strCache>
                <c:ptCount val="1"/>
                <c:pt idx="0">
                  <c:v>May-Ago 202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matricula!$A$3:$A$12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Área Formulación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matricula!$E$3:$E$12</c:f>
              <c:numCache>
                <c:formatCode>General</c:formatCode>
                <c:ptCount val="10"/>
                <c:pt idx="0">
                  <c:v>55</c:v>
                </c:pt>
                <c:pt idx="1">
                  <c:v>70</c:v>
                </c:pt>
                <c:pt idx="2">
                  <c:v>186</c:v>
                </c:pt>
                <c:pt idx="3">
                  <c:v>99</c:v>
                </c:pt>
                <c:pt idx="4">
                  <c:v>45</c:v>
                </c:pt>
                <c:pt idx="5">
                  <c:v>41</c:v>
                </c:pt>
                <c:pt idx="6">
                  <c:v>51</c:v>
                </c:pt>
                <c:pt idx="7">
                  <c:v>49</c:v>
                </c:pt>
                <c:pt idx="8">
                  <c:v>273</c:v>
                </c:pt>
                <c:pt idx="9">
                  <c:v>133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9F4-4920-96CC-72D706590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24426304"/>
        <c:axId val="-324439360"/>
      </c:barChart>
      <c:catAx>
        <c:axId val="-32442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24439360"/>
        <c:crosses val="autoZero"/>
        <c:auto val="1"/>
        <c:lblAlgn val="ctr"/>
        <c:lblOffset val="100"/>
        <c:noMultiLvlLbl val="0"/>
      </c:catAx>
      <c:valAx>
        <c:axId val="-32443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24426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23F-4005-A634-1441A16F01AE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23F-4005-A634-1441A16F01A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23F-4005-A634-1441A16F01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docentes eval'!$A$48:$D$48</c:f>
              <c:strCache>
                <c:ptCount val="4"/>
                <c:pt idx="0">
                  <c:v>May- Ago 2023</c:v>
                </c:pt>
                <c:pt idx="1">
                  <c:v>Sep-Dic 2023</c:v>
                </c:pt>
                <c:pt idx="2">
                  <c:v>Ene-Abr 2024</c:v>
                </c:pt>
                <c:pt idx="3">
                  <c:v>May- Ago 2024</c:v>
                </c:pt>
              </c:strCache>
            </c:strRef>
          </c:cat>
          <c:val>
            <c:numRef>
              <c:f>'% docentes eval'!$A$49:$D$49</c:f>
              <c:numCache>
                <c:formatCode>General</c:formatCode>
                <c:ptCount val="4"/>
                <c:pt idx="0">
                  <c:v>99.1</c:v>
                </c:pt>
                <c:pt idx="1">
                  <c:v>99.1</c:v>
                </c:pt>
                <c:pt idx="2">
                  <c:v>96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23F-4005-A634-1441A16F01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53498496"/>
        <c:axId val="-253488160"/>
      </c:barChart>
      <c:catAx>
        <c:axId val="-25349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53488160"/>
        <c:crosses val="autoZero"/>
        <c:auto val="1"/>
        <c:lblAlgn val="ctr"/>
        <c:lblOffset val="100"/>
        <c:noMultiLvlLbl val="0"/>
      </c:catAx>
      <c:valAx>
        <c:axId val="-25348816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53498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C78-4066-B572-4FAFDA4899D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C78-4066-B572-4FAFDA4899D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C78-4066-B572-4FAFDA4899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docentes eval'!$A$116:$D$116</c:f>
              <c:strCache>
                <c:ptCount val="4"/>
                <c:pt idx="0">
                  <c:v>May- Ago 2023</c:v>
                </c:pt>
                <c:pt idx="1">
                  <c:v>Sep-Dic 2023</c:v>
                </c:pt>
                <c:pt idx="2">
                  <c:v>Ene-Abr 2024</c:v>
                </c:pt>
                <c:pt idx="3">
                  <c:v>May- Ago 2024</c:v>
                </c:pt>
              </c:strCache>
            </c:strRef>
          </c:cat>
          <c:val>
            <c:numRef>
              <c:f>'% docentes eval'!$A$117:$D$117</c:f>
              <c:numCache>
                <c:formatCode>General</c:formatCode>
                <c:ptCount val="4"/>
                <c:pt idx="0">
                  <c:v>96.3</c:v>
                </c:pt>
                <c:pt idx="1">
                  <c:v>93</c:v>
                </c:pt>
                <c:pt idx="2">
                  <c:v>96.2</c:v>
                </c:pt>
                <c:pt idx="3">
                  <c:v>96.2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C78-4066-B572-4FAFDA4899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53500128"/>
        <c:axId val="-253499584"/>
      </c:barChart>
      <c:catAx>
        <c:axId val="-25350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53499584"/>
        <c:crosses val="autoZero"/>
        <c:auto val="1"/>
        <c:lblAlgn val="ctr"/>
        <c:lblOffset val="100"/>
        <c:noMultiLvlLbl val="0"/>
      </c:catAx>
      <c:valAx>
        <c:axId val="-25349958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53500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FB-4E2D-8B0A-6222948DC6F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0FB-4E2D-8B0A-6222948DC6F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0FB-4E2D-8B0A-6222948DC6FA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0FB-4E2D-8B0A-6222948DC6F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0FB-4E2D-8B0A-6222948DC6F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0FB-4E2D-8B0A-6222948DC6F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0FB-4E2D-8B0A-6222948DC6F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docentes eval'!$A$70:$D$70</c:f>
              <c:strCache>
                <c:ptCount val="4"/>
                <c:pt idx="0">
                  <c:v>May- Ago 2022</c:v>
                </c:pt>
                <c:pt idx="1">
                  <c:v>Sep-Dic 2023</c:v>
                </c:pt>
                <c:pt idx="2">
                  <c:v>Ene-Abr 2024</c:v>
                </c:pt>
                <c:pt idx="3">
                  <c:v>May- Ago 2024</c:v>
                </c:pt>
              </c:strCache>
            </c:strRef>
          </c:cat>
          <c:val>
            <c:numRef>
              <c:f>'% docentes eval'!$A$71:$D$71</c:f>
              <c:numCache>
                <c:formatCode>General</c:formatCode>
                <c:ptCount val="4"/>
                <c:pt idx="0">
                  <c:v>87.5</c:v>
                </c:pt>
                <c:pt idx="1">
                  <c:v>97</c:v>
                </c:pt>
                <c:pt idx="2">
                  <c:v>83.3</c:v>
                </c:pt>
                <c:pt idx="3">
                  <c:v>83.3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0FB-4E2D-8B0A-6222948DC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9064256"/>
        <c:axId val="-249066976"/>
      </c:barChart>
      <c:catAx>
        <c:axId val="-24906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9066976"/>
        <c:crosses val="autoZero"/>
        <c:auto val="1"/>
        <c:lblAlgn val="ctr"/>
        <c:lblOffset val="100"/>
        <c:noMultiLvlLbl val="0"/>
      </c:catAx>
      <c:valAx>
        <c:axId val="-249066976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9064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1C2-4717-8E57-228A6B2F332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1C2-4717-8E57-228A6B2F332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1C2-4717-8E57-228A6B2F332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docentes eval'!$A$92:$D$92</c:f>
              <c:strCache>
                <c:ptCount val="4"/>
                <c:pt idx="0">
                  <c:v>May- Ago 2023</c:v>
                </c:pt>
                <c:pt idx="1">
                  <c:v>Sep-Dic 2023</c:v>
                </c:pt>
                <c:pt idx="2">
                  <c:v>Ene-Abr 2024</c:v>
                </c:pt>
                <c:pt idx="3">
                  <c:v>May- Ago 2024</c:v>
                </c:pt>
              </c:strCache>
            </c:strRef>
          </c:cat>
          <c:val>
            <c:numRef>
              <c:f>'% docentes eval'!$A$93:$D$93</c:f>
              <c:numCache>
                <c:formatCode>General</c:formatCode>
                <c:ptCount val="4"/>
                <c:pt idx="0">
                  <c:v>98.3</c:v>
                </c:pt>
                <c:pt idx="1">
                  <c:v>81.8</c:v>
                </c:pt>
                <c:pt idx="2">
                  <c:v>77</c:v>
                </c:pt>
                <c:pt idx="3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1C2-4717-8E57-228A6B2F3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9060992"/>
        <c:axId val="-249059360"/>
      </c:barChart>
      <c:catAx>
        <c:axId val="-24906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9059360"/>
        <c:crosses val="autoZero"/>
        <c:auto val="1"/>
        <c:lblAlgn val="ctr"/>
        <c:lblOffset val="100"/>
        <c:noMultiLvlLbl val="0"/>
      </c:catAx>
      <c:valAx>
        <c:axId val="-24905936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906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C1-400C-9673-CCAB270E8FD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C1-400C-9673-CCAB270E8FD1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EC1-400C-9673-CCAB270E8F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docentes eval'!$A$160:$D$160</c:f>
              <c:strCache>
                <c:ptCount val="4"/>
                <c:pt idx="0">
                  <c:v>May- Ago 2023</c:v>
                </c:pt>
                <c:pt idx="1">
                  <c:v>Sep-Dic 2023</c:v>
                </c:pt>
                <c:pt idx="2">
                  <c:v>Ene-Abr 2024</c:v>
                </c:pt>
                <c:pt idx="3">
                  <c:v>May- Ago 2024</c:v>
                </c:pt>
              </c:strCache>
            </c:strRef>
          </c:cat>
          <c:val>
            <c:numRef>
              <c:f>'% docentes eval'!$A$161:$D$161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90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EC1-400C-9673-CCAB270E8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9061536"/>
        <c:axId val="-249065888"/>
      </c:barChart>
      <c:catAx>
        <c:axId val="-24906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9065888"/>
        <c:crosses val="autoZero"/>
        <c:auto val="1"/>
        <c:lblAlgn val="ctr"/>
        <c:lblOffset val="100"/>
        <c:noMultiLvlLbl val="0"/>
      </c:catAx>
      <c:valAx>
        <c:axId val="-249065888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9061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EBF-4F50-8919-47A0C44BD26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EBF-4F50-8919-47A0C44BD26D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EBF-4F50-8919-47A0C44BD2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'EDUC CONTINUA'!$A$3:$D$3</c:f>
              <c:strCache>
                <c:ptCount val="4"/>
                <c:pt idx="0">
                  <c:v>May-ago 2023</c:v>
                </c:pt>
                <c:pt idx="1">
                  <c:v>Sep-Dic 2023</c:v>
                </c:pt>
                <c:pt idx="2">
                  <c:v>Ene-Abr 2024</c:v>
                </c:pt>
                <c:pt idx="3">
                  <c:v>May-ago 2024</c:v>
                </c:pt>
              </c:strCache>
            </c:strRef>
          </c:cat>
          <c:val>
            <c:numRef>
              <c:f>'EDUC CONTINUA'!$A$4:$D$4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EBF-4F50-8919-47A0C44BD2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9064800"/>
        <c:axId val="-249058816"/>
      </c:barChart>
      <c:catAx>
        <c:axId val="-24906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9058816"/>
        <c:crosses val="autoZero"/>
        <c:auto val="1"/>
        <c:lblAlgn val="ctr"/>
        <c:lblOffset val="100"/>
        <c:noMultiLvlLbl val="0"/>
      </c:catAx>
      <c:valAx>
        <c:axId val="-249058816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906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4AD-4E69-8E6D-18965E46C855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4AD-4E69-8E6D-18965E46C85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4AD-4E69-8E6D-18965E46C855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4AD-4E69-8E6D-18965E46C8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'EDUC CONTINUA'!$A$9:$D$9</c:f>
              <c:strCache>
                <c:ptCount val="4"/>
                <c:pt idx="0">
                  <c:v>May-ago 2023</c:v>
                </c:pt>
                <c:pt idx="1">
                  <c:v>Sep-Dic 2023</c:v>
                </c:pt>
                <c:pt idx="2">
                  <c:v>Ene-Abr 2024</c:v>
                </c:pt>
                <c:pt idx="3">
                  <c:v>May-ago 2024</c:v>
                </c:pt>
              </c:strCache>
            </c:strRef>
          </c:cat>
          <c:val>
            <c:numRef>
              <c:f>'EDUC CONTINUA'!$A$10:$D$10</c:f>
              <c:numCache>
                <c:formatCode>General</c:formatCode>
                <c:ptCount val="4"/>
                <c:pt idx="0">
                  <c:v>96</c:v>
                </c:pt>
                <c:pt idx="1">
                  <c:v>87</c:v>
                </c:pt>
                <c:pt idx="2">
                  <c:v>96</c:v>
                </c:pt>
                <c:pt idx="3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4AD-4E69-8E6D-18965E46C8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9072416"/>
        <c:axId val="-249062624"/>
      </c:barChart>
      <c:catAx>
        <c:axId val="-24907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9062624"/>
        <c:crosses val="autoZero"/>
        <c:auto val="1"/>
        <c:lblAlgn val="ctr"/>
        <c:lblOffset val="100"/>
        <c:noMultiLvlLbl val="0"/>
      </c:catAx>
      <c:valAx>
        <c:axId val="-24906262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907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8C3-4159-A327-0870FEBA837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8C3-4159-A327-0870FEBA837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8C3-4159-A327-0870FEBA83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'EDUC CONTINUA'!$A$15:$D$15</c:f>
              <c:strCache>
                <c:ptCount val="4"/>
                <c:pt idx="0">
                  <c:v>May-ago 2023</c:v>
                </c:pt>
                <c:pt idx="1">
                  <c:v>Sep-Dic 2023</c:v>
                </c:pt>
                <c:pt idx="2">
                  <c:v>Ene-Abr 2023</c:v>
                </c:pt>
                <c:pt idx="3">
                  <c:v>May-ago 2024</c:v>
                </c:pt>
              </c:strCache>
            </c:strRef>
          </c:cat>
          <c:val>
            <c:numRef>
              <c:f>'EDUC CONTINUA'!$A$16:$D$16</c:f>
              <c:numCache>
                <c:formatCode>General</c:formatCode>
                <c:ptCount val="4"/>
                <c:pt idx="0">
                  <c:v>100</c:v>
                </c:pt>
                <c:pt idx="1">
                  <c:v>92</c:v>
                </c:pt>
                <c:pt idx="2">
                  <c:v>100</c:v>
                </c:pt>
                <c:pt idx="3">
                  <c:v>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8C3-4159-A327-0870FEBA8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9062080"/>
        <c:axId val="-249069152"/>
      </c:barChart>
      <c:catAx>
        <c:axId val="-24906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9069152"/>
        <c:crosses val="autoZero"/>
        <c:auto val="1"/>
        <c:lblAlgn val="ctr"/>
        <c:lblOffset val="100"/>
        <c:noMultiLvlLbl val="0"/>
      </c:catAx>
      <c:valAx>
        <c:axId val="-249069152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9062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DEC-458A-B0D8-F40A6529E63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DEC-458A-B0D8-F40A6529E63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DEC-458A-B0D8-F40A6529E635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DEC-458A-B0D8-F40A6529E6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'EDUC CONTINUA'!$A$20:$D$20</c:f>
              <c:strCache>
                <c:ptCount val="4"/>
                <c:pt idx="0">
                  <c:v>May-ago 2023</c:v>
                </c:pt>
                <c:pt idx="1">
                  <c:v>Sep-Dic 2023</c:v>
                </c:pt>
                <c:pt idx="2">
                  <c:v>Ene-Abr 2024</c:v>
                </c:pt>
                <c:pt idx="3">
                  <c:v>May-ago 2024</c:v>
                </c:pt>
              </c:strCache>
            </c:strRef>
          </c:cat>
          <c:val>
            <c:numRef>
              <c:f>'EDUC CONTINUA'!$A$21:$D$21</c:f>
              <c:numCache>
                <c:formatCode>General</c:formatCode>
                <c:ptCount val="4"/>
                <c:pt idx="0">
                  <c:v>87</c:v>
                </c:pt>
                <c:pt idx="1">
                  <c:v>170</c:v>
                </c:pt>
                <c:pt idx="2">
                  <c:v>72</c:v>
                </c:pt>
                <c:pt idx="3">
                  <c:v>147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DEC-458A-B0D8-F40A6529E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9069696"/>
        <c:axId val="-249060448"/>
      </c:barChart>
      <c:catAx>
        <c:axId val="-24906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9060448"/>
        <c:crosses val="autoZero"/>
        <c:auto val="1"/>
        <c:lblAlgn val="ctr"/>
        <c:lblOffset val="100"/>
        <c:noMultiLvlLbl val="0"/>
      </c:catAx>
      <c:valAx>
        <c:axId val="-24906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9069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'SERVICIOS COMPLEMENTARIOS'!$C$2</c:f>
              <c:strCache>
                <c:ptCount val="1"/>
                <c:pt idx="0">
                  <c:v>Meta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'SERVICIOS COMPLEMENTARIOS'!$B$3:$B$5</c:f>
              <c:strCache>
                <c:ptCount val="3"/>
                <c:pt idx="0">
                  <c:v>SERVICIOS ESTUDIANTILES (BECAS)</c:v>
                </c:pt>
                <c:pt idx="1">
                  <c:v>SERVICIOS ESTUDIANTILES (APOYO PSICOPEDAGÓGICO)</c:v>
                </c:pt>
                <c:pt idx="2">
                  <c:v>SERVICIOS MÉDICOS</c:v>
                </c:pt>
              </c:strCache>
            </c:strRef>
          </c:cat>
          <c:val>
            <c:numRef>
              <c:f>'SERVICIOS COMPLEMENTARIOS'!$C$3:$C$5</c:f>
              <c:numCache>
                <c:formatCode>General</c:formatCode>
                <c:ptCount val="3"/>
                <c:pt idx="0">
                  <c:v>8.75</c:v>
                </c:pt>
                <c:pt idx="1">
                  <c:v>8.75</c:v>
                </c:pt>
                <c:pt idx="2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16-4615-9F23-02BF6279C14F}"/>
            </c:ext>
          </c:extLst>
        </c:ser>
        <c:ser>
          <c:idx val="1"/>
          <c:order val="1"/>
          <c:tx>
            <c:strRef>
              <c:f>'SERVICIOS COMPLEMENTARIOS'!$D$2</c:f>
              <c:strCache>
                <c:ptCount val="1"/>
                <c:pt idx="0">
                  <c:v>Valor alcanzado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'SERVICIOS COMPLEMENTARIOS'!$B$3:$B$5</c:f>
              <c:strCache>
                <c:ptCount val="3"/>
                <c:pt idx="0">
                  <c:v>SERVICIOS ESTUDIANTILES (BECAS)</c:v>
                </c:pt>
                <c:pt idx="1">
                  <c:v>SERVICIOS ESTUDIANTILES (APOYO PSICOPEDAGÓGICO)</c:v>
                </c:pt>
                <c:pt idx="2">
                  <c:v>SERVICIOS MÉDICOS</c:v>
                </c:pt>
              </c:strCache>
            </c:strRef>
          </c:cat>
          <c:val>
            <c:numRef>
              <c:f>'SERVICIOS COMPLEMENTARIOS'!$D$3:$D$5</c:f>
              <c:numCache>
                <c:formatCode>General</c:formatCode>
                <c:ptCount val="3"/>
                <c:pt idx="0">
                  <c:v>9.75</c:v>
                </c:pt>
                <c:pt idx="1">
                  <c:v>8.98</c:v>
                </c:pt>
                <c:pt idx="2">
                  <c:v>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916-4615-9F23-02BF6279C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9070784"/>
        <c:axId val="-246091136"/>
      </c:barChart>
      <c:catAx>
        <c:axId val="-24907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6091136"/>
        <c:crosses val="autoZero"/>
        <c:auto val="1"/>
        <c:lblAlgn val="ctr"/>
        <c:lblOffset val="100"/>
        <c:noMultiLvlLbl val="0"/>
      </c:catAx>
      <c:valAx>
        <c:axId val="-246091136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9070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2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matricula!$A$36</c:f>
              <c:strCache>
                <c:ptCount val="1"/>
                <c:pt idx="0">
                  <c:v>TOTAL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matricula!$B$35:$E$35</c:f>
              <c:strCache>
                <c:ptCount val="4"/>
                <c:pt idx="0">
                  <c:v>May-Ago 2023</c:v>
                </c:pt>
                <c:pt idx="1">
                  <c:v>Sep-Dic 2023</c:v>
                </c:pt>
                <c:pt idx="2">
                  <c:v>Ene - Abr 2024</c:v>
                </c:pt>
                <c:pt idx="3">
                  <c:v>May-Ago 2024</c:v>
                </c:pt>
              </c:strCache>
            </c:strRef>
          </c:cat>
          <c:val>
            <c:numRef>
              <c:f>matricula!$B$36:$E$36</c:f>
              <c:numCache>
                <c:formatCode>General</c:formatCode>
                <c:ptCount val="4"/>
                <c:pt idx="0">
                  <c:v>1124</c:v>
                </c:pt>
                <c:pt idx="1">
                  <c:v>1412</c:v>
                </c:pt>
                <c:pt idx="2">
                  <c:v>1129</c:v>
                </c:pt>
                <c:pt idx="3">
                  <c:v>1002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403-431F-BF63-7BC3E5045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-324436640"/>
        <c:axId val="-324430656"/>
      </c:lineChart>
      <c:catAx>
        <c:axId val="-32443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spc="2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24430656"/>
        <c:crosses val="autoZero"/>
        <c:auto val="1"/>
        <c:lblAlgn val="ctr"/>
        <c:lblOffset val="100"/>
        <c:noMultiLvlLbl val="0"/>
      </c:catAx>
      <c:valAx>
        <c:axId val="-324430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24436640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'VISITAS DE APROXIMACION'!$B$14</c:f>
              <c:strCache>
                <c:ptCount val="1"/>
                <c:pt idx="0">
                  <c:v>No. de Visitas realizadas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F25-406B-9EAA-533EA4B0688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F25-406B-9EAA-533EA4B068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'VISITAS DE APROXIMACION'!$A$15:$A$18</c:f>
              <c:strCache>
                <c:ptCount val="4"/>
                <c:pt idx="0">
                  <c:v>TSU en Procesos Alimentarios e Ing. En Procesos Bioalimentarios </c:v>
                </c:pt>
                <c:pt idx="1">
                  <c:v>Lic. en Gestión de Negocios y Proyectos</c:v>
                </c:pt>
                <c:pt idx="2">
                  <c:v>TSU en Administración</c:v>
                </c:pt>
                <c:pt idx="3">
                  <c:v>Total</c:v>
                </c:pt>
              </c:strCache>
            </c:strRef>
          </c:cat>
          <c:val>
            <c:numRef>
              <c:f>'VISITAS DE APROXIMACION'!$B$15:$B$18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F25-406B-9EAA-533EA4B068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6087328"/>
        <c:axId val="-246092224"/>
      </c:barChart>
      <c:catAx>
        <c:axId val="-24608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6092224"/>
        <c:crosses val="autoZero"/>
        <c:auto val="1"/>
        <c:lblAlgn val="ctr"/>
        <c:lblOffset val="100"/>
        <c:noMultiLvlLbl val="0"/>
      </c:catAx>
      <c:valAx>
        <c:axId val="-246092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608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proyectos!$C$15</c:f>
              <c:strCache>
                <c:ptCount val="1"/>
                <c:pt idx="0">
                  <c:v>No. de proyectos de investigación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BD0-491F-A9E9-3FB45A4A77F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BD0-491F-A9E9-3FB45A4A77F8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BD0-491F-A9E9-3FB45A4A77F8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BD0-491F-A9E9-3FB45A4A77F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BD0-491F-A9E9-3FB45A4A77F8}"/>
              </c:ext>
            </c:extLst>
          </c:dPt>
          <c:dPt>
            <c:idx val="6"/>
            <c:invertIfNegative val="0"/>
            <c:bubble3D val="0"/>
            <c:spPr>
              <a:solidFill>
                <a:srgbClr val="CA06A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BD0-491F-A9E9-3FB45A4A77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proyectos!$B$16:$B$22</c:f>
              <c:strCache>
                <c:ptCount val="7"/>
                <c:pt idx="0">
                  <c:v>Conocimiento aplicado al fortalecimiento organizacional</c:v>
                </c:pt>
                <c:pt idx="1">
                  <c:v>Tendencias Turísticas para el Desarrollo Sostenible</c:v>
                </c:pt>
                <c:pt idx="2">
                  <c:v>Tecnologías de la Información y Comunicación</c:v>
                </c:pt>
                <c:pt idx="3">
                  <c:v>Tecnología de Alimentos</c:v>
                </c:pt>
                <c:pt idx="4">
                  <c:v>Mecatrónica, Energía y Sistemas</c:v>
                </c:pt>
                <c:pt idx="5">
                  <c:v>Mecánica industrial</c:v>
                </c:pt>
                <c:pt idx="6">
                  <c:v>Total</c:v>
                </c:pt>
              </c:strCache>
            </c:strRef>
          </c:cat>
          <c:val>
            <c:numRef>
              <c:f>proyectos!$C$16:$C$22</c:f>
              <c:numCache>
                <c:formatCode>General</c:formatCode>
                <c:ptCount val="7"/>
                <c:pt idx="0">
                  <c:v>3</c:v>
                </c:pt>
                <c:pt idx="1">
                  <c:v>3</c:v>
                </c:pt>
                <c:pt idx="2">
                  <c:v>7</c:v>
                </c:pt>
                <c:pt idx="3">
                  <c:v>4</c:v>
                </c:pt>
                <c:pt idx="4">
                  <c:v>9</c:v>
                </c:pt>
                <c:pt idx="5">
                  <c:v>1</c:v>
                </c:pt>
                <c:pt idx="6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BBD0-491F-A9E9-3FB45A4A7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46090592"/>
        <c:axId val="-246086240"/>
      </c:barChart>
      <c:catAx>
        <c:axId val="-24609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6086240"/>
        <c:crosses val="autoZero"/>
        <c:auto val="1"/>
        <c:lblAlgn val="ctr"/>
        <c:lblOffset val="100"/>
        <c:noMultiLvlLbl val="0"/>
      </c:catAx>
      <c:valAx>
        <c:axId val="-246086240"/>
        <c:scaling>
          <c:orientation val="minMax"/>
          <c:max val="2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4609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matricula!$B$16</c:f>
              <c:strCache>
                <c:ptCount val="1"/>
                <c:pt idx="0">
                  <c:v>May-Ago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matricula!$A$17:$A$24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Gestion de Software</c:v>
                </c:pt>
              </c:strCache>
            </c:strRef>
          </c:cat>
          <c:val>
            <c:numRef>
              <c:f>matricula!$B$17:$B$24</c:f>
              <c:numCache>
                <c:formatCode>General</c:formatCode>
                <c:ptCount val="8"/>
                <c:pt idx="0">
                  <c:v>14</c:v>
                </c:pt>
                <c:pt idx="1">
                  <c:v>27</c:v>
                </c:pt>
                <c:pt idx="2">
                  <c:v>69</c:v>
                </c:pt>
                <c:pt idx="3">
                  <c:v>33</c:v>
                </c:pt>
                <c:pt idx="4">
                  <c:v>52</c:v>
                </c:pt>
                <c:pt idx="5">
                  <c:v>40</c:v>
                </c:pt>
                <c:pt idx="6">
                  <c:v>79</c:v>
                </c:pt>
                <c:pt idx="7">
                  <c:v>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76A-4A8F-9FD4-F33437585915}"/>
            </c:ext>
          </c:extLst>
        </c:ser>
        <c:ser>
          <c:idx val="1"/>
          <c:order val="1"/>
          <c:tx>
            <c:strRef>
              <c:f>matricula!$C$16</c:f>
              <c:strCache>
                <c:ptCount val="1"/>
                <c:pt idx="0">
                  <c:v>Sep-Dic 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matricula!$A$17:$A$24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Gestion de Software</c:v>
                </c:pt>
              </c:strCache>
            </c:strRef>
          </c:cat>
          <c:val>
            <c:numRef>
              <c:f>matricula!$C$17:$C$24</c:f>
              <c:numCache>
                <c:formatCode>General</c:formatCode>
                <c:ptCount val="8"/>
                <c:pt idx="0">
                  <c:v>35</c:v>
                </c:pt>
                <c:pt idx="1">
                  <c:v>46</c:v>
                </c:pt>
                <c:pt idx="2">
                  <c:v>147</c:v>
                </c:pt>
                <c:pt idx="3">
                  <c:v>55</c:v>
                </c:pt>
                <c:pt idx="4">
                  <c:v>149</c:v>
                </c:pt>
                <c:pt idx="5">
                  <c:v>89</c:v>
                </c:pt>
                <c:pt idx="6">
                  <c:v>185</c:v>
                </c:pt>
                <c:pt idx="7">
                  <c:v>126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76A-4A8F-9FD4-F33437585915}"/>
            </c:ext>
          </c:extLst>
        </c:ser>
        <c:ser>
          <c:idx val="2"/>
          <c:order val="2"/>
          <c:tx>
            <c:strRef>
              <c:f>matricula!$D$16</c:f>
              <c:strCache>
                <c:ptCount val="1"/>
                <c:pt idx="0">
                  <c:v>Ene - Abr 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matricula!$A$17:$A$24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Gestion de Software</c:v>
                </c:pt>
              </c:strCache>
            </c:strRef>
          </c:cat>
          <c:val>
            <c:numRef>
              <c:f>matricula!$D$17:$D$24</c:f>
              <c:numCache>
                <c:formatCode>General</c:formatCode>
                <c:ptCount val="8"/>
                <c:pt idx="0">
                  <c:v>29</c:v>
                </c:pt>
                <c:pt idx="1">
                  <c:v>46</c:v>
                </c:pt>
                <c:pt idx="2">
                  <c:v>137</c:v>
                </c:pt>
                <c:pt idx="3">
                  <c:v>54</c:v>
                </c:pt>
                <c:pt idx="4">
                  <c:v>151</c:v>
                </c:pt>
                <c:pt idx="5">
                  <c:v>84</c:v>
                </c:pt>
                <c:pt idx="6">
                  <c:v>180</c:v>
                </c:pt>
                <c:pt idx="7">
                  <c:v>120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76A-4A8F-9FD4-F33437585915}"/>
            </c:ext>
          </c:extLst>
        </c:ser>
        <c:ser>
          <c:idx val="3"/>
          <c:order val="3"/>
          <c:tx>
            <c:strRef>
              <c:f>matricula!$E$16</c:f>
              <c:strCache>
                <c:ptCount val="1"/>
                <c:pt idx="0">
                  <c:v>May-Ago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matricula!$A$17:$A$24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Gestion de Software</c:v>
                </c:pt>
              </c:strCache>
            </c:strRef>
          </c:cat>
          <c:val>
            <c:numRef>
              <c:f>matricula!$E$17:$E$24</c:f>
              <c:numCache>
                <c:formatCode>General</c:formatCode>
                <c:ptCount val="8"/>
                <c:pt idx="0">
                  <c:v>14</c:v>
                </c:pt>
                <c:pt idx="1">
                  <c:v>17</c:v>
                </c:pt>
                <c:pt idx="2">
                  <c:v>64</c:v>
                </c:pt>
                <c:pt idx="3">
                  <c:v>22</c:v>
                </c:pt>
                <c:pt idx="4">
                  <c:v>93</c:v>
                </c:pt>
                <c:pt idx="5">
                  <c:v>45</c:v>
                </c:pt>
                <c:pt idx="6">
                  <c:v>103</c:v>
                </c:pt>
                <c:pt idx="7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76A-4A8F-9FD4-F33437585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24431200"/>
        <c:axId val="-324436096"/>
      </c:barChart>
      <c:catAx>
        <c:axId val="-32443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24436096"/>
        <c:crosses val="autoZero"/>
        <c:auto val="1"/>
        <c:lblAlgn val="ctr"/>
        <c:lblOffset val="100"/>
        <c:noMultiLvlLbl val="0"/>
      </c:catAx>
      <c:valAx>
        <c:axId val="-324436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2443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matricula!$A$51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matricula!$B$50:$E$50</c:f>
              <c:strCache>
                <c:ptCount val="4"/>
                <c:pt idx="0">
                  <c:v>May-Ago 2023</c:v>
                </c:pt>
                <c:pt idx="1">
                  <c:v>Sep-Dic 2023</c:v>
                </c:pt>
                <c:pt idx="2">
                  <c:v>Ene - Abr 2024</c:v>
                </c:pt>
                <c:pt idx="3">
                  <c:v>May-Ago 2024</c:v>
                </c:pt>
              </c:strCache>
            </c:strRef>
          </c:cat>
          <c:val>
            <c:numRef>
              <c:f>matricula!$B$51:$E$51</c:f>
              <c:numCache>
                <c:formatCode>General</c:formatCode>
                <c:ptCount val="4"/>
                <c:pt idx="0">
                  <c:v>375</c:v>
                </c:pt>
                <c:pt idx="1">
                  <c:v>832</c:v>
                </c:pt>
                <c:pt idx="2">
                  <c:v>801</c:v>
                </c:pt>
                <c:pt idx="3">
                  <c:v>413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E38-4C0E-A439-1E1CF1606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324439904"/>
        <c:axId val="-324434464"/>
      </c:lineChart>
      <c:catAx>
        <c:axId val="-32443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24434464"/>
        <c:crosses val="autoZero"/>
        <c:auto val="1"/>
        <c:lblAlgn val="ctr"/>
        <c:lblOffset val="100"/>
        <c:noMultiLvlLbl val="0"/>
      </c:catAx>
      <c:valAx>
        <c:axId val="-324434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2443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'% alumnos acreditados'!$B$2</c:f>
              <c:strCache>
                <c:ptCount val="1"/>
                <c:pt idx="0">
                  <c:v>May-Ago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b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alumnos acreditados'!$A$3:$A$12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Formulación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'% alumnos acreditados'!$B$3:$B$12</c:f>
              <c:numCache>
                <c:formatCode>General</c:formatCode>
                <c:ptCount val="10"/>
                <c:pt idx="0">
                  <c:v>89.47</c:v>
                </c:pt>
                <c:pt idx="1">
                  <c:v>85.48</c:v>
                </c:pt>
                <c:pt idx="2">
                  <c:v>100</c:v>
                </c:pt>
                <c:pt idx="3">
                  <c:v>99.16</c:v>
                </c:pt>
                <c:pt idx="4">
                  <c:v>92.31</c:v>
                </c:pt>
                <c:pt idx="5">
                  <c:v>90.16</c:v>
                </c:pt>
                <c:pt idx="6">
                  <c:v>100</c:v>
                </c:pt>
                <c:pt idx="7">
                  <c:v>91.07</c:v>
                </c:pt>
                <c:pt idx="8">
                  <c:v>95.26</c:v>
                </c:pt>
                <c:pt idx="9">
                  <c:v>98.54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BF-4264-8C67-5841FEBDCFC7}"/>
            </c:ext>
          </c:extLst>
        </c:ser>
        <c:ser>
          <c:idx val="1"/>
          <c:order val="1"/>
          <c:tx>
            <c:strRef>
              <c:f>'% alumnos acreditados'!$C$2</c:f>
              <c:strCache>
                <c:ptCount val="1"/>
                <c:pt idx="0">
                  <c:v>Sep - Dic 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alumnos acreditados'!$A$3:$A$12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Formulación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'% alumnos acreditados'!$C$3:$C$12</c:f>
              <c:numCache>
                <c:formatCode>General</c:formatCode>
                <c:ptCount val="10"/>
                <c:pt idx="0">
                  <c:v>86.42</c:v>
                </c:pt>
                <c:pt idx="1">
                  <c:v>97.8</c:v>
                </c:pt>
                <c:pt idx="2">
                  <c:v>94.14</c:v>
                </c:pt>
                <c:pt idx="3">
                  <c:v>98.51</c:v>
                </c:pt>
                <c:pt idx="4">
                  <c:v>100</c:v>
                </c:pt>
                <c:pt idx="5">
                  <c:v>94.12</c:v>
                </c:pt>
                <c:pt idx="6">
                  <c:v>96.97</c:v>
                </c:pt>
                <c:pt idx="7">
                  <c:v>100</c:v>
                </c:pt>
                <c:pt idx="8">
                  <c:v>99.05</c:v>
                </c:pt>
                <c:pt idx="9">
                  <c:v>95.88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5BF-4264-8C67-5841FEBDCFC7}"/>
            </c:ext>
          </c:extLst>
        </c:ser>
        <c:ser>
          <c:idx val="2"/>
          <c:order val="2"/>
          <c:tx>
            <c:strRef>
              <c:f>'% alumnos acreditados'!$D$2</c:f>
              <c:strCache>
                <c:ptCount val="1"/>
                <c:pt idx="0">
                  <c:v>Ene - Abr 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alumnos acreditados'!$A$3:$A$12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Formulación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'% alumnos acreditados'!$D$3:$D$12</c:f>
              <c:numCache>
                <c:formatCode>General</c:formatCode>
                <c:ptCount val="10"/>
                <c:pt idx="0">
                  <c:v>98.48</c:v>
                </c:pt>
                <c:pt idx="1">
                  <c:v>98.78</c:v>
                </c:pt>
                <c:pt idx="2">
                  <c:v>91</c:v>
                </c:pt>
                <c:pt idx="3">
                  <c:v>92.56</c:v>
                </c:pt>
                <c:pt idx="4">
                  <c:v>95.65</c:v>
                </c:pt>
                <c:pt idx="5">
                  <c:v>91.3</c:v>
                </c:pt>
                <c:pt idx="6">
                  <c:v>96.43</c:v>
                </c:pt>
                <c:pt idx="7">
                  <c:v>100</c:v>
                </c:pt>
                <c:pt idx="8">
                  <c:v>97.33</c:v>
                </c:pt>
                <c:pt idx="9">
                  <c:v>92.21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5BF-4264-8C67-5841FEBDCFC7}"/>
            </c:ext>
          </c:extLst>
        </c:ser>
        <c:ser>
          <c:idx val="3"/>
          <c:order val="3"/>
          <c:tx>
            <c:strRef>
              <c:f>'% alumnos acreditados'!$E$2</c:f>
              <c:strCache>
                <c:ptCount val="1"/>
                <c:pt idx="0">
                  <c:v>May-Ago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alumnos acreditados'!$A$3:$A$12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Formulación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'% alumnos acreditados'!$E$3:$E$12</c:f>
              <c:numCache>
                <c:formatCode>General</c:formatCode>
                <c:ptCount val="10"/>
                <c:pt idx="0">
                  <c:v>96.49</c:v>
                </c:pt>
                <c:pt idx="1">
                  <c:v>93.15</c:v>
                </c:pt>
                <c:pt idx="2">
                  <c:v>98.41</c:v>
                </c:pt>
                <c:pt idx="3">
                  <c:v>97.06</c:v>
                </c:pt>
                <c:pt idx="4">
                  <c:v>100</c:v>
                </c:pt>
                <c:pt idx="5">
                  <c:v>97.62</c:v>
                </c:pt>
                <c:pt idx="6">
                  <c:v>98.08</c:v>
                </c:pt>
                <c:pt idx="7">
                  <c:v>98</c:v>
                </c:pt>
                <c:pt idx="8">
                  <c:v>95.73</c:v>
                </c:pt>
                <c:pt idx="9">
                  <c:v>95.49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5BF-4264-8C67-5841FEBDCF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24429568"/>
        <c:axId val="-324424672"/>
      </c:barChart>
      <c:catAx>
        <c:axId val="-32442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24424672"/>
        <c:crosses val="autoZero"/>
        <c:auto val="1"/>
        <c:lblAlgn val="ctr"/>
        <c:lblOffset val="100"/>
        <c:noMultiLvlLbl val="0"/>
      </c:catAx>
      <c:valAx>
        <c:axId val="-32442467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24429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'% alumnos acreditados'!$B$15</c:f>
              <c:strCache>
                <c:ptCount val="1"/>
                <c:pt idx="0">
                  <c:v>May-Ago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alumnos acreditados'!$A$16:$A$23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Gestion de Software</c:v>
                </c:pt>
              </c:strCache>
            </c:strRef>
          </c:cat>
          <c:val>
            <c:numRef>
              <c:f>'% alumnos acreditados'!$B$16:$B$23</c:f>
              <c:numCache>
                <c:formatCode>General</c:formatCode>
                <c:ptCount val="8"/>
                <c:pt idx="0">
                  <c:v>92.86</c:v>
                </c:pt>
                <c:pt idx="1">
                  <c:v>100</c:v>
                </c:pt>
                <c:pt idx="2">
                  <c:v>100</c:v>
                </c:pt>
                <c:pt idx="3">
                  <c:v>90.63</c:v>
                </c:pt>
                <c:pt idx="4">
                  <c:v>96</c:v>
                </c:pt>
                <c:pt idx="5">
                  <c:v>100</c:v>
                </c:pt>
                <c:pt idx="6">
                  <c:v>100</c:v>
                </c:pt>
                <c:pt idx="7">
                  <c:v>98.36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B8-457D-A801-9096BFD5B67F}"/>
            </c:ext>
          </c:extLst>
        </c:ser>
        <c:ser>
          <c:idx val="1"/>
          <c:order val="1"/>
          <c:tx>
            <c:strRef>
              <c:f>'% alumnos acreditados'!$C$15</c:f>
              <c:strCache>
                <c:ptCount val="1"/>
                <c:pt idx="0">
                  <c:v>Sep - Dic 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alumnos acreditados'!$A$16:$A$23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Gestion de Software</c:v>
                </c:pt>
              </c:strCache>
            </c:strRef>
          </c:cat>
          <c:val>
            <c:numRef>
              <c:f>'% alumnos acreditados'!$C$16:$C$23</c:f>
              <c:numCache>
                <c:formatCode>General</c:formatCode>
                <c:ptCount val="8"/>
                <c:pt idx="0">
                  <c:v>81.819999999999993</c:v>
                </c:pt>
                <c:pt idx="1">
                  <c:v>97.73</c:v>
                </c:pt>
                <c:pt idx="2">
                  <c:v>96.4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97.58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CB8-457D-A801-9096BFD5B67F}"/>
            </c:ext>
          </c:extLst>
        </c:ser>
        <c:ser>
          <c:idx val="2"/>
          <c:order val="2"/>
          <c:tx>
            <c:strRef>
              <c:f>'% alumnos acreditados'!$D$15</c:f>
              <c:strCache>
                <c:ptCount val="1"/>
                <c:pt idx="0">
                  <c:v>Ene - Abr 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alumnos acreditados'!$A$16:$A$23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Gestion de Software</c:v>
                </c:pt>
              </c:strCache>
            </c:strRef>
          </c:cat>
          <c:val>
            <c:numRef>
              <c:f>'% alumnos acreditados'!$D$16:$D$23</c:f>
              <c:numCache>
                <c:formatCode>General</c:formatCode>
                <c:ptCount val="8"/>
                <c:pt idx="0">
                  <c:v>89.66</c:v>
                </c:pt>
                <c:pt idx="1">
                  <c:v>86.96</c:v>
                </c:pt>
                <c:pt idx="2">
                  <c:v>97.08</c:v>
                </c:pt>
                <c:pt idx="3">
                  <c:v>88.89</c:v>
                </c:pt>
                <c:pt idx="4">
                  <c:v>99.34</c:v>
                </c:pt>
                <c:pt idx="5">
                  <c:v>98.81</c:v>
                </c:pt>
                <c:pt idx="6">
                  <c:v>97.22</c:v>
                </c:pt>
                <c:pt idx="7">
                  <c:v>94.17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CB8-457D-A801-9096BFD5B67F}"/>
            </c:ext>
          </c:extLst>
        </c:ser>
        <c:ser>
          <c:idx val="3"/>
          <c:order val="3"/>
          <c:tx>
            <c:strRef>
              <c:f>'% alumnos acreditados'!$E$15</c:f>
              <c:strCache>
                <c:ptCount val="1"/>
                <c:pt idx="0">
                  <c:v>May-Ago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alumnos acreditados'!$A$16:$A$23</c:f>
              <c:strCache>
                <c:ptCount val="8"/>
                <c:pt idx="0">
                  <c:v>Procesos Bioalimentarios</c:v>
                </c:pt>
                <c:pt idx="1">
                  <c:v>Metalmecánica</c:v>
                </c:pt>
                <c:pt idx="2">
                  <c:v>Mecatrónica</c:v>
                </c:pt>
                <c:pt idx="3">
                  <c:v>Energías Renovables</c:v>
                </c:pt>
                <c:pt idx="4">
                  <c:v>Gastronomía</c:v>
                </c:pt>
                <c:pt idx="5">
                  <c:v>Gestión y Desarrollo Turístico</c:v>
                </c:pt>
                <c:pt idx="6">
                  <c:v>Gestión de Negocios y Proyectos</c:v>
                </c:pt>
                <c:pt idx="7">
                  <c:v>Desarrollo y Gestion de Software</c:v>
                </c:pt>
              </c:strCache>
            </c:strRef>
          </c:cat>
          <c:val>
            <c:numRef>
              <c:f>'% alumnos acreditados'!$E$16:$E$23</c:f>
              <c:numCache>
                <c:formatCode>General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96.88</c:v>
                </c:pt>
                <c:pt idx="3">
                  <c:v>95.65</c:v>
                </c:pt>
                <c:pt idx="4">
                  <c:v>98.92</c:v>
                </c:pt>
                <c:pt idx="5">
                  <c:v>100</c:v>
                </c:pt>
                <c:pt idx="6">
                  <c:v>99.03</c:v>
                </c:pt>
                <c:pt idx="7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CB8-457D-A801-9096BFD5B6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24432832"/>
        <c:axId val="-324432288"/>
      </c:barChart>
      <c:catAx>
        <c:axId val="-32443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24432288"/>
        <c:crosses val="autoZero"/>
        <c:auto val="1"/>
        <c:lblAlgn val="ctr"/>
        <c:lblOffset val="100"/>
        <c:noMultiLvlLbl val="0"/>
      </c:catAx>
      <c:valAx>
        <c:axId val="-3244322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2443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'% REGULARIZACION'!$B$2</c:f>
              <c:strCache>
                <c:ptCount val="1"/>
                <c:pt idx="0">
                  <c:v>May-Ago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REGULARIZACION'!$A$3:$A$12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Formulación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'% REGULARIZACION'!$B$3:$B$12</c:f>
              <c:numCache>
                <c:formatCode>General</c:formatCode>
                <c:ptCount val="10"/>
                <c:pt idx="0">
                  <c:v>68.42</c:v>
                </c:pt>
                <c:pt idx="1">
                  <c:v>78.569999999999993</c:v>
                </c:pt>
                <c:pt idx="2">
                  <c:v>100</c:v>
                </c:pt>
                <c:pt idx="3">
                  <c:v>95</c:v>
                </c:pt>
                <c:pt idx="4">
                  <c:v>77.78</c:v>
                </c:pt>
                <c:pt idx="5">
                  <c:v>76.92</c:v>
                </c:pt>
                <c:pt idx="6">
                  <c:v>66.67</c:v>
                </c:pt>
                <c:pt idx="7">
                  <c:v>16.670000000000002</c:v>
                </c:pt>
                <c:pt idx="8">
                  <c:v>64.709999999999994</c:v>
                </c:pt>
                <c:pt idx="9">
                  <c:v>90.48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167-430D-861D-D0E6EB0E0B43}"/>
            </c:ext>
          </c:extLst>
        </c:ser>
        <c:ser>
          <c:idx val="1"/>
          <c:order val="1"/>
          <c:tx>
            <c:strRef>
              <c:f>'% REGULARIZACION'!$C$2</c:f>
              <c:strCache>
                <c:ptCount val="1"/>
                <c:pt idx="0">
                  <c:v>Sep-Dic 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REGULARIZACION'!$A$3:$A$12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Formulación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'% REGULARIZACION'!$C$3:$C$12</c:f>
              <c:numCache>
                <c:formatCode>General</c:formatCode>
                <c:ptCount val="10"/>
                <c:pt idx="0">
                  <c:v>70.27</c:v>
                </c:pt>
                <c:pt idx="1">
                  <c:v>87.5</c:v>
                </c:pt>
                <c:pt idx="2">
                  <c:v>80.819999999999993</c:v>
                </c:pt>
                <c:pt idx="3">
                  <c:v>95.12</c:v>
                </c:pt>
                <c:pt idx="4">
                  <c:v>100</c:v>
                </c:pt>
                <c:pt idx="5">
                  <c:v>86.96</c:v>
                </c:pt>
                <c:pt idx="6">
                  <c:v>75</c:v>
                </c:pt>
                <c:pt idx="7">
                  <c:v>100</c:v>
                </c:pt>
                <c:pt idx="8">
                  <c:v>95.31</c:v>
                </c:pt>
                <c:pt idx="9">
                  <c:v>84.09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167-430D-861D-D0E6EB0E0B43}"/>
            </c:ext>
          </c:extLst>
        </c:ser>
        <c:ser>
          <c:idx val="2"/>
          <c:order val="2"/>
          <c:tx>
            <c:strRef>
              <c:f>'% REGULARIZACION'!$D$2</c:f>
              <c:strCache>
                <c:ptCount val="1"/>
                <c:pt idx="0">
                  <c:v>Ene - Abr 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REGULARIZACION'!$A$3:$A$12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Formulación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'% REGULARIZACION'!$D$3:$D$12</c:f>
              <c:numCache>
                <c:formatCode>General</c:formatCode>
                <c:ptCount val="10"/>
                <c:pt idx="0">
                  <c:v>92.31</c:v>
                </c:pt>
                <c:pt idx="1">
                  <c:v>98.04</c:v>
                </c:pt>
                <c:pt idx="2">
                  <c:v>72.86</c:v>
                </c:pt>
                <c:pt idx="3">
                  <c:v>88.16</c:v>
                </c:pt>
                <c:pt idx="4">
                  <c:v>71.430000000000007</c:v>
                </c:pt>
                <c:pt idx="5">
                  <c:v>77.78</c:v>
                </c:pt>
                <c:pt idx="6">
                  <c:v>50</c:v>
                </c:pt>
                <c:pt idx="7">
                  <c:v>100</c:v>
                </c:pt>
                <c:pt idx="8">
                  <c:v>85.71</c:v>
                </c:pt>
                <c:pt idx="9">
                  <c:v>64.709999999999994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167-430D-861D-D0E6EB0E0B43}"/>
            </c:ext>
          </c:extLst>
        </c:ser>
        <c:ser>
          <c:idx val="3"/>
          <c:order val="3"/>
          <c:tx>
            <c:strRef>
              <c:f>'% REGULARIZACION'!$E$2</c:f>
              <c:strCache>
                <c:ptCount val="1"/>
                <c:pt idx="0">
                  <c:v>May-Ago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 REGULARIZACION'!$A$3:$A$12</c:f>
              <c:strCache>
                <c:ptCount val="10"/>
                <c:pt idx="0">
                  <c:v>Procesos alimentarios</c:v>
                </c:pt>
                <c:pt idx="1">
                  <c:v>Mecánica</c:v>
                </c:pt>
                <c:pt idx="2">
                  <c:v>Administración Formulación y Evaluación de Proyectos</c:v>
                </c:pt>
                <c:pt idx="3">
                  <c:v>Mecatrónica A. Automatización</c:v>
                </c:pt>
                <c:pt idx="4">
                  <c:v>Mecatrónica A. Instalaciones Elec. Eficientes</c:v>
                </c:pt>
                <c:pt idx="5">
                  <c:v>Energías Renovables</c:v>
                </c:pt>
                <c:pt idx="6">
                  <c:v>Turismo A. Desarrollo de Productos Alternativos</c:v>
                </c:pt>
                <c:pt idx="7">
                  <c:v>Turismo A. Hotelería</c:v>
                </c:pt>
                <c:pt idx="8">
                  <c:v>Gastronomía</c:v>
                </c:pt>
                <c:pt idx="9">
                  <c:v>Tecnologías de la Información A. Desarrollo de Software Multiplataforma</c:v>
                </c:pt>
              </c:strCache>
            </c:strRef>
          </c:cat>
          <c:val>
            <c:numRef>
              <c:f>'% REGULARIZACION'!$E$3:$E$12</c:f>
              <c:numCache>
                <c:formatCode>General</c:formatCode>
                <c:ptCount val="10"/>
                <c:pt idx="0">
                  <c:v>83.33</c:v>
                </c:pt>
                <c:pt idx="1">
                  <c:v>88.64</c:v>
                </c:pt>
                <c:pt idx="2">
                  <c:v>81.25</c:v>
                </c:pt>
                <c:pt idx="3">
                  <c:v>91.67</c:v>
                </c:pt>
                <c:pt idx="4">
                  <c:v>100</c:v>
                </c:pt>
                <c:pt idx="5">
                  <c:v>90.91</c:v>
                </c:pt>
                <c:pt idx="6">
                  <c:v>87.5</c:v>
                </c:pt>
                <c:pt idx="7">
                  <c:v>87.5</c:v>
                </c:pt>
                <c:pt idx="8">
                  <c:v>74.47</c:v>
                </c:pt>
                <c:pt idx="9">
                  <c:v>82.86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167-430D-861D-D0E6EB0E0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24426848"/>
        <c:axId val="-324437728"/>
      </c:barChart>
      <c:catAx>
        <c:axId val="-32442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24437728"/>
        <c:crosses val="autoZero"/>
        <c:auto val="1"/>
        <c:lblAlgn val="ctr"/>
        <c:lblOffset val="100"/>
        <c:noMultiLvlLbl val="0"/>
      </c:catAx>
      <c:valAx>
        <c:axId val="-32443772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32442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260"/>
            <a:ext cx="9624060" cy="1209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7995"/>
            <a:ext cx="962406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40200" y="2792097"/>
            <a:ext cx="90034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CCC00"/>
              </a:buClr>
              <a:buSzPct val="70000"/>
              <a:defRPr/>
            </a:pPr>
            <a:r>
              <a:rPr kumimoji="1" lang="es-MX" sz="3600" b="1" i="1" kern="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Reunión de Revisión por la Dirección</a:t>
            </a:r>
            <a:endParaRPr kumimoji="1" lang="es-MX" sz="3600" b="1" i="1" kern="0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CCC00"/>
              </a:buClr>
              <a:buSzPct val="70000"/>
              <a:defRPr/>
            </a:pPr>
            <a:r>
              <a:rPr kumimoji="1" lang="es-MX" sz="3600" b="1" i="1" kern="0" dirty="0" err="1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</a:t>
            </a:r>
            <a:r>
              <a:rPr kumimoji="1" lang="es-MX" sz="3600" b="1" i="1" kern="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dic 2024</a:t>
            </a:r>
          </a:p>
        </p:txBody>
      </p:sp>
    </p:spTree>
    <p:extLst>
      <p:ext uri="{BB962C8B-B14F-4D97-AF65-F5344CB8AC3E}">
        <p14:creationId xmlns:p14="http://schemas.microsoft.com/office/powerpoint/2010/main" val="332097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175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374900" y="532234"/>
            <a:ext cx="704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COMPARATIVO </a:t>
            </a: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INDICADOR  DE </a:t>
            </a: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CALIDAD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Matrícula, </a:t>
            </a:r>
            <a:r>
              <a:rPr kumimoji="0" lang="es-MX" sz="1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nivel TSU 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98190"/>
              </p:ext>
            </p:extLst>
          </p:nvPr>
        </p:nvGraphicFramePr>
        <p:xfrm>
          <a:off x="393700" y="1244074"/>
          <a:ext cx="4572001" cy="827758"/>
        </p:xfrm>
        <a:graphic>
          <a:graphicData uri="http://schemas.openxmlformats.org/drawingml/2006/table">
            <a:tbl>
              <a:tblPr/>
              <a:tblGrid>
                <a:gridCol w="1224643">
                  <a:extLst>
                    <a:ext uri="{9D8B030D-6E8A-4147-A177-3AD203B41FA5}">
                      <a16:colId xmlns:a16="http://schemas.microsoft.com/office/drawing/2014/main" xmlns="" val="2453042349"/>
                    </a:ext>
                  </a:extLst>
                </a:gridCol>
                <a:gridCol w="979714">
                  <a:extLst>
                    <a:ext uri="{9D8B030D-6E8A-4147-A177-3AD203B41FA5}">
                      <a16:colId xmlns:a16="http://schemas.microsoft.com/office/drawing/2014/main" xmlns="" val="3580223573"/>
                    </a:ext>
                  </a:extLst>
                </a:gridCol>
                <a:gridCol w="734786">
                  <a:extLst>
                    <a:ext uri="{9D8B030D-6E8A-4147-A177-3AD203B41FA5}">
                      <a16:colId xmlns:a16="http://schemas.microsoft.com/office/drawing/2014/main" xmlns="" val="3694805174"/>
                    </a:ext>
                  </a:extLst>
                </a:gridCol>
                <a:gridCol w="816429">
                  <a:extLst>
                    <a:ext uri="{9D8B030D-6E8A-4147-A177-3AD203B41FA5}">
                      <a16:colId xmlns:a16="http://schemas.microsoft.com/office/drawing/2014/main" xmlns="" val="2375964462"/>
                    </a:ext>
                  </a:extLst>
                </a:gridCol>
                <a:gridCol w="816429">
                  <a:extLst>
                    <a:ext uri="{9D8B030D-6E8A-4147-A177-3AD203B41FA5}">
                      <a16:colId xmlns:a16="http://schemas.microsoft.com/office/drawing/2014/main" xmlns="" val="2460034340"/>
                    </a:ext>
                  </a:extLst>
                </a:gridCol>
              </a:tblGrid>
              <a:tr h="5439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TSU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Ene - 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MX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7845544"/>
                  </a:ext>
                </a:extLst>
              </a:tr>
              <a:tr h="23766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2806861"/>
                  </a:ext>
                </a:extLst>
              </a:tr>
            </a:tbl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4083285"/>
              </p:ext>
            </p:extLst>
          </p:nvPr>
        </p:nvGraphicFramePr>
        <p:xfrm>
          <a:off x="2070100" y="2406650"/>
          <a:ext cx="7346731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689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298700" y="730250"/>
            <a:ext cx="704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COMPARATIVO </a:t>
            </a: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INDICADOR  DE </a:t>
            </a: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CALIDAD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Matrícula, </a:t>
            </a:r>
            <a:r>
              <a:rPr kumimoji="0" lang="es-MX" sz="1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nivel </a:t>
            </a:r>
            <a:r>
              <a:rPr kumimoji="0" lang="es-MX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Ing./Lic.</a:t>
            </a:r>
            <a:endParaRPr kumimoji="0" lang="es-MX" sz="18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834119"/>
              </p:ext>
            </p:extLst>
          </p:nvPr>
        </p:nvGraphicFramePr>
        <p:xfrm>
          <a:off x="1460499" y="1568450"/>
          <a:ext cx="8077201" cy="4114799"/>
        </p:xfrm>
        <a:graphic>
          <a:graphicData uri="http://schemas.openxmlformats.org/drawingml/2006/table">
            <a:tbl>
              <a:tblPr/>
              <a:tblGrid>
                <a:gridCol w="3340799">
                  <a:extLst>
                    <a:ext uri="{9D8B030D-6E8A-4147-A177-3AD203B41FA5}">
                      <a16:colId xmlns:a16="http://schemas.microsoft.com/office/drawing/2014/main" xmlns="" val="3075893874"/>
                    </a:ext>
                  </a:extLst>
                </a:gridCol>
                <a:gridCol w="1269751">
                  <a:extLst>
                    <a:ext uri="{9D8B030D-6E8A-4147-A177-3AD203B41FA5}">
                      <a16:colId xmlns:a16="http://schemas.microsoft.com/office/drawing/2014/main" xmlns="" val="3930270014"/>
                    </a:ext>
                  </a:extLst>
                </a:gridCol>
                <a:gridCol w="1117708">
                  <a:extLst>
                    <a:ext uri="{9D8B030D-6E8A-4147-A177-3AD203B41FA5}">
                      <a16:colId xmlns:a16="http://schemas.microsoft.com/office/drawing/2014/main" xmlns="" val="2213059876"/>
                    </a:ext>
                  </a:extLst>
                </a:gridCol>
                <a:gridCol w="1121817">
                  <a:extLst>
                    <a:ext uri="{9D8B030D-6E8A-4147-A177-3AD203B41FA5}">
                      <a16:colId xmlns:a16="http://schemas.microsoft.com/office/drawing/2014/main" xmlns="" val="1520405883"/>
                    </a:ext>
                  </a:extLst>
                </a:gridCol>
                <a:gridCol w="1227126">
                  <a:extLst>
                    <a:ext uri="{9D8B030D-6E8A-4147-A177-3AD203B41FA5}">
                      <a16:colId xmlns:a16="http://schemas.microsoft.com/office/drawing/2014/main" xmlns="" val="3392186900"/>
                    </a:ext>
                  </a:extLst>
                </a:gridCol>
              </a:tblGrid>
              <a:tr h="6698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 - 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0160002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Bioalimentarios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3948634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Metalmecánica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29163727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85084960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6534381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43506760"/>
                  </a:ext>
                </a:extLst>
              </a:tr>
              <a:tr h="43061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y Desarrollo Turístico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2058436"/>
                  </a:ext>
                </a:extLst>
              </a:tr>
              <a:tr h="63795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de Negocios y Proyectos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6882740"/>
                  </a:ext>
                </a:extLst>
              </a:tr>
              <a:tr h="46251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Desarrollo y Gestion de Software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1694602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5735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855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374900" y="577850"/>
            <a:ext cx="704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COMPARATIVO </a:t>
            </a: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INDICADOR  DE </a:t>
            </a: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CALIDAD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Matrícula, </a:t>
            </a:r>
            <a:r>
              <a:rPr kumimoji="0" lang="es-MX" sz="1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nivel </a:t>
            </a:r>
            <a:r>
              <a:rPr lang="es-MX" b="1" i="1" noProof="0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Ing/Lic.</a:t>
            </a:r>
            <a:r>
              <a:rPr kumimoji="0" lang="es-MX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MX" sz="18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9259585"/>
              </p:ext>
            </p:extLst>
          </p:nvPr>
        </p:nvGraphicFramePr>
        <p:xfrm>
          <a:off x="1098331" y="1224181"/>
          <a:ext cx="8591769" cy="5221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4009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374900" y="577850"/>
            <a:ext cx="704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COMPARATIVO </a:t>
            </a: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INDICADOR  DE </a:t>
            </a: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CALIDAD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Matrícula, </a:t>
            </a:r>
            <a:r>
              <a:rPr kumimoji="0" lang="es-MX" sz="1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nivel </a:t>
            </a:r>
            <a:r>
              <a:rPr lang="es-MX" b="1" i="1" noProof="0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Ing/Lic.</a:t>
            </a:r>
            <a:r>
              <a:rPr kumimoji="0" lang="es-MX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MX" sz="18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80713"/>
              </p:ext>
            </p:extLst>
          </p:nvPr>
        </p:nvGraphicFramePr>
        <p:xfrm>
          <a:off x="241300" y="1441986"/>
          <a:ext cx="4724399" cy="720090"/>
        </p:xfrm>
        <a:graphic>
          <a:graphicData uri="http://schemas.openxmlformats.org/drawingml/2006/table">
            <a:tbl>
              <a:tblPr/>
              <a:tblGrid>
                <a:gridCol w="1466193">
                  <a:extLst>
                    <a:ext uri="{9D8B030D-6E8A-4147-A177-3AD203B41FA5}">
                      <a16:colId xmlns:a16="http://schemas.microsoft.com/office/drawing/2014/main" xmlns="" val="345107446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xmlns="" val="345140372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83905738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3689617137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xmlns="" val="1188158558"/>
                    </a:ext>
                  </a:extLst>
                </a:gridCol>
              </a:tblGrid>
              <a:tr h="3097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ING/LIC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 - 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3017400"/>
                  </a:ext>
                </a:extLst>
              </a:tr>
              <a:tr h="14748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396549"/>
                  </a:ext>
                </a:extLst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3503853"/>
              </p:ext>
            </p:extLst>
          </p:nvPr>
        </p:nvGraphicFramePr>
        <p:xfrm>
          <a:off x="1993900" y="2787650"/>
          <a:ext cx="65532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4208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654050"/>
            <a:ext cx="70419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 de alumnos Acreditados nivel TSU , Meta: 70%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251303"/>
              </p:ext>
            </p:extLst>
          </p:nvPr>
        </p:nvGraphicFramePr>
        <p:xfrm>
          <a:off x="1617579" y="1380927"/>
          <a:ext cx="8001000" cy="5333999"/>
        </p:xfrm>
        <a:graphic>
          <a:graphicData uri="http://schemas.openxmlformats.org/drawingml/2006/table">
            <a:tbl>
              <a:tblPr/>
              <a:tblGrid>
                <a:gridCol w="2794418">
                  <a:extLst>
                    <a:ext uri="{9D8B030D-6E8A-4147-A177-3AD203B41FA5}">
                      <a16:colId xmlns:a16="http://schemas.microsoft.com/office/drawing/2014/main" xmlns="" val="4137591059"/>
                    </a:ext>
                  </a:extLst>
                </a:gridCol>
                <a:gridCol w="1318122">
                  <a:extLst>
                    <a:ext uri="{9D8B030D-6E8A-4147-A177-3AD203B41FA5}">
                      <a16:colId xmlns:a16="http://schemas.microsoft.com/office/drawing/2014/main" xmlns="" val="1441291841"/>
                    </a:ext>
                  </a:extLst>
                </a:gridCol>
                <a:gridCol w="1199491">
                  <a:extLst>
                    <a:ext uri="{9D8B030D-6E8A-4147-A177-3AD203B41FA5}">
                      <a16:colId xmlns:a16="http://schemas.microsoft.com/office/drawing/2014/main" xmlns="" val="787779137"/>
                    </a:ext>
                  </a:extLst>
                </a:gridCol>
                <a:gridCol w="1405997">
                  <a:extLst>
                    <a:ext uri="{9D8B030D-6E8A-4147-A177-3AD203B41FA5}">
                      <a16:colId xmlns:a16="http://schemas.microsoft.com/office/drawing/2014/main" xmlns="" val="249085575"/>
                    </a:ext>
                  </a:extLst>
                </a:gridCol>
                <a:gridCol w="1282972">
                  <a:extLst>
                    <a:ext uri="{9D8B030D-6E8A-4147-A177-3AD203B41FA5}">
                      <a16:colId xmlns:a16="http://schemas.microsoft.com/office/drawing/2014/main" xmlns="" val="2645325081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- 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 - 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967585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alimentarios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0144928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Mecánica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528646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Administración Formulación y Evaluación de Proyectos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62994368"/>
                  </a:ext>
                </a:extLst>
              </a:tr>
              <a:tr h="55789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A. Automatización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8226031"/>
                  </a:ext>
                </a:extLst>
              </a:tr>
              <a:tr h="81642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A. Instalaciones Elec. Eficientes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6212053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9781838"/>
                  </a:ext>
                </a:extLst>
              </a:tr>
              <a:tr h="55789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Desarrollo de Productos Alternativos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96.43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873588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Hotelería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6213269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6655444"/>
                  </a:ext>
                </a:extLst>
              </a:tr>
              <a:tr h="83003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Tecnologías de la Información A. Desarrollo de Software Multiplataforma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9212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393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654050"/>
            <a:ext cx="70419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 de alumnos Acreditados nivel TSU , Meta: 70%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814730"/>
              </p:ext>
            </p:extLst>
          </p:nvPr>
        </p:nvGraphicFramePr>
        <p:xfrm>
          <a:off x="622301" y="1492250"/>
          <a:ext cx="9372600" cy="4996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540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654050"/>
            <a:ext cx="70419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 de alumnos Acreditados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Ing./Lic.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70%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914697"/>
              </p:ext>
            </p:extLst>
          </p:nvPr>
        </p:nvGraphicFramePr>
        <p:xfrm>
          <a:off x="1384299" y="1492250"/>
          <a:ext cx="8763001" cy="4495799"/>
        </p:xfrm>
        <a:graphic>
          <a:graphicData uri="http://schemas.openxmlformats.org/drawingml/2006/table">
            <a:tbl>
              <a:tblPr/>
              <a:tblGrid>
                <a:gridCol w="3060553">
                  <a:extLst>
                    <a:ext uri="{9D8B030D-6E8A-4147-A177-3AD203B41FA5}">
                      <a16:colId xmlns:a16="http://schemas.microsoft.com/office/drawing/2014/main" xmlns="" val="1144110551"/>
                    </a:ext>
                  </a:extLst>
                </a:gridCol>
                <a:gridCol w="1443658">
                  <a:extLst>
                    <a:ext uri="{9D8B030D-6E8A-4147-A177-3AD203B41FA5}">
                      <a16:colId xmlns:a16="http://schemas.microsoft.com/office/drawing/2014/main" xmlns="" val="858619713"/>
                    </a:ext>
                  </a:extLst>
                </a:gridCol>
                <a:gridCol w="1313729">
                  <a:extLst>
                    <a:ext uri="{9D8B030D-6E8A-4147-A177-3AD203B41FA5}">
                      <a16:colId xmlns:a16="http://schemas.microsoft.com/office/drawing/2014/main" xmlns="" val="2538058079"/>
                    </a:ext>
                  </a:extLst>
                </a:gridCol>
                <a:gridCol w="1539901">
                  <a:extLst>
                    <a:ext uri="{9D8B030D-6E8A-4147-A177-3AD203B41FA5}">
                      <a16:colId xmlns:a16="http://schemas.microsoft.com/office/drawing/2014/main" xmlns="" val="4140021112"/>
                    </a:ext>
                  </a:extLst>
                </a:gridCol>
                <a:gridCol w="1405160">
                  <a:extLst>
                    <a:ext uri="{9D8B030D-6E8A-4147-A177-3AD203B41FA5}">
                      <a16:colId xmlns:a16="http://schemas.microsoft.com/office/drawing/2014/main" xmlns="" val="340745733"/>
                    </a:ext>
                  </a:extLst>
                </a:gridCol>
              </a:tblGrid>
              <a:tr h="7179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- 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 - 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4823518"/>
                  </a:ext>
                </a:extLst>
              </a:tr>
              <a:tr h="34530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</a:t>
                      </a:r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Bioalimentarios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89.66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7479371"/>
                  </a:ext>
                </a:extLst>
              </a:tr>
              <a:tr h="34530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Metalmecánica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5764751"/>
                  </a:ext>
                </a:extLst>
              </a:tr>
              <a:tr h="34530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21981117"/>
                  </a:ext>
                </a:extLst>
              </a:tr>
              <a:tr h="34530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88.89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52235322"/>
                  </a:ext>
                </a:extLst>
              </a:tr>
              <a:tr h="34530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16297115"/>
                  </a:ext>
                </a:extLst>
              </a:tr>
              <a:tr h="71796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y Desarrollo Turístico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23385574"/>
                  </a:ext>
                </a:extLst>
              </a:tr>
              <a:tr h="666677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de Negocios y Proyectos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11198064"/>
                  </a:ext>
                </a:extLst>
              </a:tr>
              <a:tr h="666677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Desarrollo y </a:t>
                      </a:r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Gestion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de Software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7278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84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654050"/>
            <a:ext cx="70419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 de alumnos Acreditados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Ing./Lic.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70%</a:t>
            </a: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5449828"/>
              </p:ext>
            </p:extLst>
          </p:nvPr>
        </p:nvGraphicFramePr>
        <p:xfrm>
          <a:off x="871411" y="1396592"/>
          <a:ext cx="9276557" cy="535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1590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654050"/>
            <a:ext cx="70419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Regularización en el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TSU,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90%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74175"/>
              </p:ext>
            </p:extLst>
          </p:nvPr>
        </p:nvGraphicFramePr>
        <p:xfrm>
          <a:off x="1536701" y="1644650"/>
          <a:ext cx="8305799" cy="4800600"/>
        </p:xfrm>
        <a:graphic>
          <a:graphicData uri="http://schemas.openxmlformats.org/drawingml/2006/table">
            <a:tbl>
              <a:tblPr/>
              <a:tblGrid>
                <a:gridCol w="2930402">
                  <a:extLst>
                    <a:ext uri="{9D8B030D-6E8A-4147-A177-3AD203B41FA5}">
                      <a16:colId xmlns:a16="http://schemas.microsoft.com/office/drawing/2014/main" xmlns="" val="1732793706"/>
                    </a:ext>
                  </a:extLst>
                </a:gridCol>
                <a:gridCol w="1402278">
                  <a:extLst>
                    <a:ext uri="{9D8B030D-6E8A-4147-A177-3AD203B41FA5}">
                      <a16:colId xmlns:a16="http://schemas.microsoft.com/office/drawing/2014/main" xmlns="" val="4152671744"/>
                    </a:ext>
                  </a:extLst>
                </a:gridCol>
                <a:gridCol w="1420255">
                  <a:extLst>
                    <a:ext uri="{9D8B030D-6E8A-4147-A177-3AD203B41FA5}">
                      <a16:colId xmlns:a16="http://schemas.microsoft.com/office/drawing/2014/main" xmlns="" val="555624361"/>
                    </a:ext>
                  </a:extLst>
                </a:gridCol>
                <a:gridCol w="1276432">
                  <a:extLst>
                    <a:ext uri="{9D8B030D-6E8A-4147-A177-3AD203B41FA5}">
                      <a16:colId xmlns:a16="http://schemas.microsoft.com/office/drawing/2014/main" xmlns="" val="2870693054"/>
                    </a:ext>
                  </a:extLst>
                </a:gridCol>
                <a:gridCol w="1276432">
                  <a:extLst>
                    <a:ext uri="{9D8B030D-6E8A-4147-A177-3AD203B41FA5}">
                      <a16:colId xmlns:a16="http://schemas.microsoft.com/office/drawing/2014/main" xmlns="" val="3342319492"/>
                    </a:ext>
                  </a:extLst>
                </a:gridCol>
              </a:tblGrid>
              <a:tr h="560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 - 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3660477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alimentarios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68.42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70.27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83.33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77154248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Mecánica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78.57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88.64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4986766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Administración Formulación y Evaluación de Proyectos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80.82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72.86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81.25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3859275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A. Automatización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88.16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310939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A. Instalaciones Elec. Eficientes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77.78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71.43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65155333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76.92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86.96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77.78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90.91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732248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Desarrollo de Productos Alternativos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66.67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081251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Hotelería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0707856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64.71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85.71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74.47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7136916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Tecnologías de la Información A. Desarrollo de Software Multiplataforma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84.09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64.71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82.86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7678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85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654050"/>
            <a:ext cx="70419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Regularización en el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TSU,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90%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4734717"/>
              </p:ext>
            </p:extLst>
          </p:nvPr>
        </p:nvGraphicFramePr>
        <p:xfrm>
          <a:off x="960568" y="1285979"/>
          <a:ext cx="8772264" cy="5593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6082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Rectángulo 3"/>
          <p:cNvSpPr/>
          <p:nvPr/>
        </p:nvSpPr>
        <p:spPr>
          <a:xfrm>
            <a:off x="1127994" y="2751406"/>
            <a:ext cx="901930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CCC00"/>
              </a:buClr>
              <a:buSzPct val="70000"/>
              <a:defRPr/>
            </a:pPr>
            <a:r>
              <a:rPr kumimoji="1" lang="es-MX" sz="3200" b="1" kern="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 </a:t>
            </a:r>
            <a:r>
              <a:rPr kumimoji="1" lang="es-MX" sz="2400" kern="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Revisión y seguimiento al cumplimiento de las metas de Indicadores Institucionales </a:t>
            </a:r>
            <a:r>
              <a:rPr kumimoji="1" lang="es-MX" sz="2400" kern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calidad y de </a:t>
            </a:r>
            <a:r>
              <a:rPr kumimoji="1" lang="es-MX" sz="2400" kern="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del SGC durante el cuatrimestre mayo – agosto 2024</a:t>
            </a:r>
          </a:p>
          <a:p>
            <a:pPr algn="just">
              <a:buClr>
                <a:srgbClr val="CCCC00"/>
              </a:buClr>
              <a:buSzPct val="70000"/>
              <a:defRPr/>
            </a:pPr>
            <a:r>
              <a:rPr kumimoji="1" lang="es-MX" sz="2400" kern="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4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654050"/>
            <a:ext cx="70419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Regularización en el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Ing./</a:t>
            </a:r>
            <a:r>
              <a:rPr lang="es-MX" sz="1600" b="1" i="1" dirty="0" err="1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90%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482541"/>
              </p:ext>
            </p:extLst>
          </p:nvPr>
        </p:nvGraphicFramePr>
        <p:xfrm>
          <a:off x="622300" y="1720852"/>
          <a:ext cx="8763001" cy="4648196"/>
        </p:xfrm>
        <a:graphic>
          <a:graphicData uri="http://schemas.openxmlformats.org/drawingml/2006/table">
            <a:tbl>
              <a:tblPr/>
              <a:tblGrid>
                <a:gridCol w="3091708">
                  <a:extLst>
                    <a:ext uri="{9D8B030D-6E8A-4147-A177-3AD203B41FA5}">
                      <a16:colId xmlns:a16="http://schemas.microsoft.com/office/drawing/2014/main" xmlns="" val="3791250036"/>
                    </a:ext>
                  </a:extLst>
                </a:gridCol>
                <a:gridCol w="1479468">
                  <a:extLst>
                    <a:ext uri="{9D8B030D-6E8A-4147-A177-3AD203B41FA5}">
                      <a16:colId xmlns:a16="http://schemas.microsoft.com/office/drawing/2014/main" xmlns="" val="3020251837"/>
                    </a:ext>
                  </a:extLst>
                </a:gridCol>
                <a:gridCol w="1498435">
                  <a:extLst>
                    <a:ext uri="{9D8B030D-6E8A-4147-A177-3AD203B41FA5}">
                      <a16:colId xmlns:a16="http://schemas.microsoft.com/office/drawing/2014/main" xmlns="" val="32979472"/>
                    </a:ext>
                  </a:extLst>
                </a:gridCol>
                <a:gridCol w="1346695">
                  <a:extLst>
                    <a:ext uri="{9D8B030D-6E8A-4147-A177-3AD203B41FA5}">
                      <a16:colId xmlns:a16="http://schemas.microsoft.com/office/drawing/2014/main" xmlns="" val="260090179"/>
                    </a:ext>
                  </a:extLst>
                </a:gridCol>
                <a:gridCol w="1346695">
                  <a:extLst>
                    <a:ext uri="{9D8B030D-6E8A-4147-A177-3AD203B41FA5}">
                      <a16:colId xmlns:a16="http://schemas.microsoft.com/office/drawing/2014/main" xmlns="" val="993218253"/>
                    </a:ext>
                  </a:extLst>
                </a:gridCol>
              </a:tblGrid>
              <a:tr h="976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 - 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4332334"/>
                  </a:ext>
                </a:extLst>
              </a:tr>
              <a:tr h="33088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</a:t>
                      </a:r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Bioalimentarios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66.67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5087553"/>
                  </a:ext>
                </a:extLst>
              </a:tr>
              <a:tr h="33088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Metalmecánica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73.91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9131611"/>
                  </a:ext>
                </a:extLst>
              </a:tr>
              <a:tr h="33088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8570848"/>
                  </a:ext>
                </a:extLst>
              </a:tr>
              <a:tr h="33088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76.92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68.42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3516672"/>
                  </a:ext>
                </a:extLst>
              </a:tr>
              <a:tr h="33088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81.82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957958"/>
                  </a:ext>
                </a:extLst>
              </a:tr>
              <a:tr h="72480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y Desarrollo Turístico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1128100"/>
                  </a:ext>
                </a:extLst>
              </a:tr>
              <a:tr h="646021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de Negocios y Proyectos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64.29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90.91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7902528"/>
                  </a:ext>
                </a:extLst>
              </a:tr>
              <a:tr h="646021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Desarrollo y </a:t>
                      </a:r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Gestion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de Software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75.86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7916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726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654050"/>
            <a:ext cx="70419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Regularización en el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Ing./</a:t>
            </a:r>
            <a:r>
              <a:rPr lang="es-MX" sz="1600" b="1" i="1" dirty="0" err="1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90%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0435507"/>
              </p:ext>
            </p:extLst>
          </p:nvPr>
        </p:nvGraphicFramePr>
        <p:xfrm>
          <a:off x="927100" y="1269603"/>
          <a:ext cx="8686800" cy="5556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041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654050"/>
            <a:ext cx="70419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 cuatrimestral de Aprovechamiento General en el nivel TSU, Meta: 8.0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232689"/>
              </p:ext>
            </p:extLst>
          </p:nvPr>
        </p:nvGraphicFramePr>
        <p:xfrm>
          <a:off x="1993901" y="1762045"/>
          <a:ext cx="7619998" cy="4858914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xmlns="" val="1227601259"/>
                    </a:ext>
                  </a:extLst>
                </a:gridCol>
                <a:gridCol w="1343527">
                  <a:extLst>
                    <a:ext uri="{9D8B030D-6E8A-4147-A177-3AD203B41FA5}">
                      <a16:colId xmlns:a16="http://schemas.microsoft.com/office/drawing/2014/main" xmlns="" val="582993751"/>
                    </a:ext>
                  </a:extLst>
                </a:gridCol>
                <a:gridCol w="1203157">
                  <a:extLst>
                    <a:ext uri="{9D8B030D-6E8A-4147-A177-3AD203B41FA5}">
                      <a16:colId xmlns:a16="http://schemas.microsoft.com/office/drawing/2014/main" xmlns="" val="2950480962"/>
                    </a:ext>
                  </a:extLst>
                </a:gridCol>
                <a:gridCol w="1203157">
                  <a:extLst>
                    <a:ext uri="{9D8B030D-6E8A-4147-A177-3AD203B41FA5}">
                      <a16:colId xmlns:a16="http://schemas.microsoft.com/office/drawing/2014/main" xmlns="" val="1057410774"/>
                    </a:ext>
                  </a:extLst>
                </a:gridCol>
                <a:gridCol w="1203157">
                  <a:extLst>
                    <a:ext uri="{9D8B030D-6E8A-4147-A177-3AD203B41FA5}">
                      <a16:colId xmlns:a16="http://schemas.microsoft.com/office/drawing/2014/main" xmlns="" val="338295484"/>
                    </a:ext>
                  </a:extLst>
                </a:gridCol>
              </a:tblGrid>
              <a:tr h="4618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3395743"/>
                  </a:ext>
                </a:extLst>
              </a:tr>
              <a:tr h="36758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alimentarios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48797951"/>
                  </a:ext>
                </a:extLst>
              </a:tr>
              <a:tr h="19038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Mecánica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29493818"/>
                  </a:ext>
                </a:extLst>
              </a:tr>
              <a:tr h="754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Administración Formulación y evaluación de Proyectos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45530457"/>
                  </a:ext>
                </a:extLst>
              </a:tr>
              <a:tr h="37700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A. Automatización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397931"/>
                  </a:ext>
                </a:extLst>
              </a:tr>
              <a:tr h="56550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A. Instalaciones Elec. Eficientes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12793083"/>
                  </a:ext>
                </a:extLst>
              </a:tr>
              <a:tr h="19038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61469731"/>
                  </a:ext>
                </a:extLst>
              </a:tr>
              <a:tr h="56550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Desarrollo de Productos Alternativos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0845226"/>
                  </a:ext>
                </a:extLst>
              </a:tr>
              <a:tr h="19038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Hotelería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7145236"/>
                  </a:ext>
                </a:extLst>
              </a:tr>
              <a:tr h="19038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32783745"/>
                  </a:ext>
                </a:extLst>
              </a:tr>
              <a:tr h="754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Tecnologías de la Información A. Desarrollo de Software Multiplataforma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3619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4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539747"/>
            <a:ext cx="70419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 cuatrimestral de Aprovechamiento General en el nivel TSU, Meta: 8.0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1593063"/>
              </p:ext>
            </p:extLst>
          </p:nvPr>
        </p:nvGraphicFramePr>
        <p:xfrm>
          <a:off x="972702" y="1441997"/>
          <a:ext cx="8747996" cy="5672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6121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654050"/>
            <a:ext cx="7346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 cuatrimestral de Aprovechamiento General en el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Ing./</a:t>
            </a:r>
            <a:r>
              <a:rPr lang="es-MX" sz="1600" b="1" i="1" dirty="0" err="1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8.0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096234"/>
              </p:ext>
            </p:extLst>
          </p:nvPr>
        </p:nvGraphicFramePr>
        <p:xfrm>
          <a:off x="774699" y="1949452"/>
          <a:ext cx="9144002" cy="4343398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xmlns="" val="4213248943"/>
                    </a:ext>
                  </a:extLst>
                </a:gridCol>
                <a:gridCol w="1612232">
                  <a:extLst>
                    <a:ext uri="{9D8B030D-6E8A-4147-A177-3AD203B41FA5}">
                      <a16:colId xmlns:a16="http://schemas.microsoft.com/office/drawing/2014/main" xmlns="" val="2467764219"/>
                    </a:ext>
                  </a:extLst>
                </a:gridCol>
                <a:gridCol w="1443790">
                  <a:extLst>
                    <a:ext uri="{9D8B030D-6E8A-4147-A177-3AD203B41FA5}">
                      <a16:colId xmlns:a16="http://schemas.microsoft.com/office/drawing/2014/main" xmlns="" val="574647529"/>
                    </a:ext>
                  </a:extLst>
                </a:gridCol>
                <a:gridCol w="1443790">
                  <a:extLst>
                    <a:ext uri="{9D8B030D-6E8A-4147-A177-3AD203B41FA5}">
                      <a16:colId xmlns:a16="http://schemas.microsoft.com/office/drawing/2014/main" xmlns="" val="1582728302"/>
                    </a:ext>
                  </a:extLst>
                </a:gridCol>
                <a:gridCol w="1443790">
                  <a:extLst>
                    <a:ext uri="{9D8B030D-6E8A-4147-A177-3AD203B41FA5}">
                      <a16:colId xmlns:a16="http://schemas.microsoft.com/office/drawing/2014/main" xmlns="" val="458114233"/>
                    </a:ext>
                  </a:extLst>
                </a:gridCol>
              </a:tblGrid>
              <a:tr h="7468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6344350"/>
                  </a:ext>
                </a:extLst>
              </a:tr>
              <a:tr h="5974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</a:t>
                      </a:r>
                      <a:r>
                        <a:rPr lang="es-MX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Bioalimentarios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7466485"/>
                  </a:ext>
                </a:extLst>
              </a:tr>
              <a:tr h="3017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Metalmecánica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59810605"/>
                  </a:ext>
                </a:extLst>
              </a:tr>
              <a:tr h="3017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66770419"/>
                  </a:ext>
                </a:extLst>
              </a:tr>
              <a:tr h="3017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188849"/>
                  </a:ext>
                </a:extLst>
              </a:tr>
              <a:tr h="30170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8769755"/>
                  </a:ext>
                </a:extLst>
              </a:tr>
              <a:tr h="5974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y Desarrollo Turístico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5014538"/>
                  </a:ext>
                </a:extLst>
              </a:tr>
              <a:tr h="5974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de Negocios y Proyectos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0740012"/>
                  </a:ext>
                </a:extLst>
              </a:tr>
              <a:tr h="5974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Desarrollo y Gestion de Software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97532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771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654050"/>
            <a:ext cx="7346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 cuatrimestral de Aprovechamiento General en el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Ing./</a:t>
            </a:r>
            <a:r>
              <a:rPr lang="es-MX" sz="1600" b="1" i="1" dirty="0" err="1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8.0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4782241"/>
              </p:ext>
            </p:extLst>
          </p:nvPr>
        </p:nvGraphicFramePr>
        <p:xfrm>
          <a:off x="576371" y="1609732"/>
          <a:ext cx="9540658" cy="501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07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654050"/>
            <a:ext cx="7346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Eficiencia Terminal con Cohorte Generacional  nivel TSU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Meta:50%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763830"/>
              </p:ext>
            </p:extLst>
          </p:nvPr>
        </p:nvGraphicFramePr>
        <p:xfrm>
          <a:off x="1231900" y="1556227"/>
          <a:ext cx="8915400" cy="5072006"/>
        </p:xfrm>
        <a:graphic>
          <a:graphicData uri="http://schemas.openxmlformats.org/drawingml/2006/table">
            <a:tbl>
              <a:tblPr/>
              <a:tblGrid>
                <a:gridCol w="1544641">
                  <a:extLst>
                    <a:ext uri="{9D8B030D-6E8A-4147-A177-3AD203B41FA5}">
                      <a16:colId xmlns:a16="http://schemas.microsoft.com/office/drawing/2014/main" xmlns="" val="3910112097"/>
                    </a:ext>
                  </a:extLst>
                </a:gridCol>
                <a:gridCol w="1900154">
                  <a:extLst>
                    <a:ext uri="{9D8B030D-6E8A-4147-A177-3AD203B41FA5}">
                      <a16:colId xmlns:a16="http://schemas.microsoft.com/office/drawing/2014/main" xmlns="" val="2602504088"/>
                    </a:ext>
                  </a:extLst>
                </a:gridCol>
                <a:gridCol w="1829664">
                  <a:extLst>
                    <a:ext uri="{9D8B030D-6E8A-4147-A177-3AD203B41FA5}">
                      <a16:colId xmlns:a16="http://schemas.microsoft.com/office/drawing/2014/main" xmlns="" val="1978776559"/>
                    </a:ext>
                  </a:extLst>
                </a:gridCol>
                <a:gridCol w="1777564">
                  <a:extLst>
                    <a:ext uri="{9D8B030D-6E8A-4147-A177-3AD203B41FA5}">
                      <a16:colId xmlns:a16="http://schemas.microsoft.com/office/drawing/2014/main" xmlns="" val="46111887"/>
                    </a:ext>
                  </a:extLst>
                </a:gridCol>
                <a:gridCol w="1863377">
                  <a:extLst>
                    <a:ext uri="{9D8B030D-6E8A-4147-A177-3AD203B41FA5}">
                      <a16:colId xmlns:a16="http://schemas.microsoft.com/office/drawing/2014/main" xmlns="" val="608553724"/>
                    </a:ext>
                  </a:extLst>
                </a:gridCol>
              </a:tblGrid>
              <a:tr h="4603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7890" marR="7890" marT="7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2019-Ago 2021</a:t>
                      </a:r>
                    </a:p>
                  </a:txBody>
                  <a:tcPr marL="7890" marR="7890" marT="7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2020-Ago 2022</a:t>
                      </a:r>
                    </a:p>
                  </a:txBody>
                  <a:tcPr marL="7890" marR="7890" marT="7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2021-Ago 2023</a:t>
                      </a:r>
                    </a:p>
                  </a:txBody>
                  <a:tcPr marL="7890" marR="7890" marT="7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2022-Ago 2024</a:t>
                      </a:r>
                    </a:p>
                  </a:txBody>
                  <a:tcPr marL="7890" marR="7890" marT="7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1633098"/>
                  </a:ext>
                </a:extLst>
              </a:tr>
              <a:tr h="362239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alimentarios</a:t>
                      </a:r>
                    </a:p>
                  </a:txBody>
                  <a:tcPr marL="7890" marR="7890" marT="7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41.46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28.89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31.58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35.09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27414780"/>
                  </a:ext>
                </a:extLst>
              </a:tr>
              <a:tr h="168699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Mecánica</a:t>
                      </a:r>
                    </a:p>
                  </a:txBody>
                  <a:tcPr marL="7890" marR="7890" marT="7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35.23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21.05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26.79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27.63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360253"/>
                  </a:ext>
                </a:extLst>
              </a:tr>
              <a:tr h="4909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Administración y Evaluación de Proyectos</a:t>
                      </a:r>
                    </a:p>
                  </a:txBody>
                  <a:tcPr marL="7890" marR="7890" marT="7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53.73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55.88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56.02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56.67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18631487"/>
                  </a:ext>
                </a:extLst>
              </a:tr>
              <a:tr h="3697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A. Automatización</a:t>
                      </a:r>
                    </a:p>
                  </a:txBody>
                  <a:tcPr marL="7890" marR="7890" marT="7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55.21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47.42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59.76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57.69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6769383"/>
                  </a:ext>
                </a:extLst>
              </a:tr>
              <a:tr h="4909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A. Instalaciones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Elec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Eficientes</a:t>
                      </a:r>
                    </a:p>
                  </a:txBody>
                  <a:tcPr marL="7890" marR="7890" marT="7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51.72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79.31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07633438"/>
                  </a:ext>
                </a:extLst>
              </a:tr>
              <a:tr h="4075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7890" marR="7890" marT="7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57.38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58.49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43.14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04364627"/>
                  </a:ext>
                </a:extLst>
              </a:tr>
              <a:tr h="67165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Desarrollo de Productos Alternativos</a:t>
                      </a:r>
                    </a:p>
                  </a:txBody>
                  <a:tcPr marL="7890" marR="7890" marT="7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52.78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51.06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64.86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1066022"/>
                  </a:ext>
                </a:extLst>
              </a:tr>
              <a:tr h="3697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Hotelería</a:t>
                      </a:r>
                    </a:p>
                  </a:txBody>
                  <a:tcPr marL="7890" marR="7890" marT="7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52.38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47.5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49.09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47.62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0516510"/>
                  </a:ext>
                </a:extLst>
              </a:tr>
              <a:tr h="168699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7890" marR="7890" marT="7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59.82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36.51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55.41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60.19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8908276"/>
                  </a:ext>
                </a:extLst>
              </a:tr>
              <a:tr h="905599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Tecnologías de la Información y Comunicación (Área desarrollo de software multiplataforma)</a:t>
                      </a:r>
                    </a:p>
                  </a:txBody>
                  <a:tcPr marL="7890" marR="7890" marT="7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50.57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55.91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60.2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58.56</a:t>
                      </a:r>
                    </a:p>
                  </a:txBody>
                  <a:tcPr marL="7890" marR="7890" marT="78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49090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8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654050"/>
            <a:ext cx="7346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Eficiencia Terminal con Cohorte Generacional  nivel TSU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Meta:50%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6106144"/>
              </p:ext>
            </p:extLst>
          </p:nvPr>
        </p:nvGraphicFramePr>
        <p:xfrm>
          <a:off x="698500" y="1610715"/>
          <a:ext cx="9687212" cy="6128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0102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603500" y="443746"/>
            <a:ext cx="7346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Eficiencia Terminal con Cohorte Generacional 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Ing./Lic.</a:t>
            </a:r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Meta:50%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856558"/>
              </p:ext>
            </p:extLst>
          </p:nvPr>
        </p:nvGraphicFramePr>
        <p:xfrm>
          <a:off x="1231900" y="1312862"/>
          <a:ext cx="9232899" cy="5389245"/>
        </p:xfrm>
        <a:graphic>
          <a:graphicData uri="http://schemas.openxmlformats.org/drawingml/2006/table">
            <a:tbl>
              <a:tblPr/>
              <a:tblGrid>
                <a:gridCol w="1599650">
                  <a:extLst>
                    <a:ext uri="{9D8B030D-6E8A-4147-A177-3AD203B41FA5}">
                      <a16:colId xmlns:a16="http://schemas.microsoft.com/office/drawing/2014/main" xmlns="" val="2263741371"/>
                    </a:ext>
                  </a:extLst>
                </a:gridCol>
                <a:gridCol w="1967823">
                  <a:extLst>
                    <a:ext uri="{9D8B030D-6E8A-4147-A177-3AD203B41FA5}">
                      <a16:colId xmlns:a16="http://schemas.microsoft.com/office/drawing/2014/main" xmlns="" val="10514916"/>
                    </a:ext>
                  </a:extLst>
                </a:gridCol>
                <a:gridCol w="1894823">
                  <a:extLst>
                    <a:ext uri="{9D8B030D-6E8A-4147-A177-3AD203B41FA5}">
                      <a16:colId xmlns:a16="http://schemas.microsoft.com/office/drawing/2014/main" xmlns="" val="409463813"/>
                    </a:ext>
                  </a:extLst>
                </a:gridCol>
                <a:gridCol w="1840867">
                  <a:extLst>
                    <a:ext uri="{9D8B030D-6E8A-4147-A177-3AD203B41FA5}">
                      <a16:colId xmlns:a16="http://schemas.microsoft.com/office/drawing/2014/main" xmlns="" val="390564303"/>
                    </a:ext>
                  </a:extLst>
                </a:gridCol>
                <a:gridCol w="1929736">
                  <a:extLst>
                    <a:ext uri="{9D8B030D-6E8A-4147-A177-3AD203B41FA5}">
                      <a16:colId xmlns:a16="http://schemas.microsoft.com/office/drawing/2014/main" xmlns="" val="3985351482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2019-Abr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2020-Abr 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2021-Abr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2019-Abr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0955084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</a:t>
                      </a:r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Bioalimentarios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472276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Metalmecánica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00464926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Desarrollo Empresarial de proyectos Sustentables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1763479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de Negocios y  Proyectos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88.46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223651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99620471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82.76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5072552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Desarrollo Turístico Sustentable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159947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75.28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695175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Tecnologías de la Información y Comunicación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5484782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Desarrollo y gestión de Software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614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950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654050"/>
            <a:ext cx="7346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Eficiencia Terminal con Cohorte Generacional 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Ing./Lic.</a:t>
            </a:r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Meta:50%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1935836"/>
              </p:ext>
            </p:extLst>
          </p:nvPr>
        </p:nvGraphicFramePr>
        <p:xfrm>
          <a:off x="1224684" y="1529012"/>
          <a:ext cx="8694016" cy="5530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9539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769716" y="2284551"/>
            <a:ext cx="76205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MX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Ingreso.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MX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Matrícula.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MX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Porcentaje de alumnos acreditados.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MX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Porcentaje de regularización.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MX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Promedio Cuatrimestral de aprovechamiento general.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 de Eficiencia Terminal con Cohorte Generacional.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Promedio de egreso con cohorte generacional.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 de testimonio de desempeño EGETSU</a:t>
            </a:r>
            <a:endParaRPr kumimoji="0" lang="es-MX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 de PTC con reconocimiento al Perfil deseable por PRODEP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 Planes de estudios actualizados.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516435" y="1263650"/>
            <a:ext cx="8127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INDICADORES INSTITUCIONALES DE  CALIDAD </a:t>
            </a:r>
            <a:endParaRPr lang="es-MX" sz="2400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374900" y="526578"/>
            <a:ext cx="7346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 de Egreso con Cohorte Generacional nivel TSU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8.0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127760"/>
              </p:ext>
            </p:extLst>
          </p:nvPr>
        </p:nvGraphicFramePr>
        <p:xfrm>
          <a:off x="1003302" y="1416050"/>
          <a:ext cx="8445498" cy="5410200"/>
        </p:xfrm>
        <a:graphic>
          <a:graphicData uri="http://schemas.openxmlformats.org/drawingml/2006/table">
            <a:tbl>
              <a:tblPr/>
              <a:tblGrid>
                <a:gridCol w="1667410">
                  <a:extLst>
                    <a:ext uri="{9D8B030D-6E8A-4147-A177-3AD203B41FA5}">
                      <a16:colId xmlns:a16="http://schemas.microsoft.com/office/drawing/2014/main" xmlns="" val="3015083725"/>
                    </a:ext>
                  </a:extLst>
                </a:gridCol>
                <a:gridCol w="1694522">
                  <a:extLst>
                    <a:ext uri="{9D8B030D-6E8A-4147-A177-3AD203B41FA5}">
                      <a16:colId xmlns:a16="http://schemas.microsoft.com/office/drawing/2014/main" xmlns="" val="3067210389"/>
                    </a:ext>
                  </a:extLst>
                </a:gridCol>
                <a:gridCol w="1694522">
                  <a:extLst>
                    <a:ext uri="{9D8B030D-6E8A-4147-A177-3AD203B41FA5}">
                      <a16:colId xmlns:a16="http://schemas.microsoft.com/office/drawing/2014/main" xmlns="" val="2906341448"/>
                    </a:ext>
                  </a:extLst>
                </a:gridCol>
                <a:gridCol w="1694522">
                  <a:extLst>
                    <a:ext uri="{9D8B030D-6E8A-4147-A177-3AD203B41FA5}">
                      <a16:colId xmlns:a16="http://schemas.microsoft.com/office/drawing/2014/main" xmlns="" val="4277443031"/>
                    </a:ext>
                  </a:extLst>
                </a:gridCol>
                <a:gridCol w="1694522">
                  <a:extLst>
                    <a:ext uri="{9D8B030D-6E8A-4147-A177-3AD203B41FA5}">
                      <a16:colId xmlns:a16="http://schemas.microsoft.com/office/drawing/2014/main" xmlns="" val="429199594"/>
                    </a:ext>
                  </a:extLst>
                </a:gridCol>
              </a:tblGrid>
              <a:tr h="6258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2019-Ago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2020-Ago 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2021-Ago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2022-Ago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7381577"/>
                  </a:ext>
                </a:extLst>
              </a:tr>
              <a:tr h="43493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alimentarios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8.76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8.76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8.72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5350474"/>
                  </a:ext>
                </a:extLst>
              </a:tr>
              <a:tr h="22277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Mecánica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20662278"/>
                  </a:ext>
                </a:extLst>
              </a:tr>
              <a:tr h="64710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Administración y Evaluación de Proyectos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94266062"/>
                  </a:ext>
                </a:extLst>
              </a:tr>
              <a:tr h="43493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A. Automatización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57436417"/>
                  </a:ext>
                </a:extLst>
              </a:tr>
              <a:tr h="64710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A. Instalaciones Elec. Eficientes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1027042"/>
                  </a:ext>
                </a:extLst>
              </a:tr>
              <a:tr h="63649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16584805"/>
                  </a:ext>
                </a:extLst>
              </a:tr>
              <a:tr h="668319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Desarrollo de Productos Alternativos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8.96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0211978"/>
                  </a:ext>
                </a:extLst>
              </a:tr>
              <a:tr h="22277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Hotelería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8976923"/>
                  </a:ext>
                </a:extLst>
              </a:tr>
              <a:tr h="22277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8.85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1959338"/>
                  </a:ext>
                </a:extLst>
              </a:tr>
              <a:tr h="64710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Tecnologías de la Información y Comunicación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4631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192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654050"/>
            <a:ext cx="7346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 de Egreso con Cohorte Generacional nivel TSU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8.0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675659"/>
              </p:ext>
            </p:extLst>
          </p:nvPr>
        </p:nvGraphicFramePr>
        <p:xfrm>
          <a:off x="1400967" y="1314590"/>
          <a:ext cx="7891466" cy="6079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293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556076"/>
            <a:ext cx="7346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 de Egreso con Cohorte Generacional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Ing./Lic. </a:t>
            </a:r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8.0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831613"/>
              </p:ext>
            </p:extLst>
          </p:nvPr>
        </p:nvGraphicFramePr>
        <p:xfrm>
          <a:off x="1231899" y="1474787"/>
          <a:ext cx="8216901" cy="5492115"/>
        </p:xfrm>
        <a:graphic>
          <a:graphicData uri="http://schemas.openxmlformats.org/drawingml/2006/table">
            <a:tbl>
              <a:tblPr/>
              <a:tblGrid>
                <a:gridCol w="1905001">
                  <a:extLst>
                    <a:ext uri="{9D8B030D-6E8A-4147-A177-3AD203B41FA5}">
                      <a16:colId xmlns:a16="http://schemas.microsoft.com/office/drawing/2014/main" xmlns="" val="1238492396"/>
                    </a:ext>
                  </a:extLst>
                </a:gridCol>
                <a:gridCol w="1365932">
                  <a:extLst>
                    <a:ext uri="{9D8B030D-6E8A-4147-A177-3AD203B41FA5}">
                      <a16:colId xmlns:a16="http://schemas.microsoft.com/office/drawing/2014/main" xmlns="" val="3642111411"/>
                    </a:ext>
                  </a:extLst>
                </a:gridCol>
                <a:gridCol w="1648656">
                  <a:extLst>
                    <a:ext uri="{9D8B030D-6E8A-4147-A177-3AD203B41FA5}">
                      <a16:colId xmlns:a16="http://schemas.microsoft.com/office/drawing/2014/main" xmlns="" val="1306819860"/>
                    </a:ext>
                  </a:extLst>
                </a:gridCol>
                <a:gridCol w="1648656">
                  <a:extLst>
                    <a:ext uri="{9D8B030D-6E8A-4147-A177-3AD203B41FA5}">
                      <a16:colId xmlns:a16="http://schemas.microsoft.com/office/drawing/2014/main" xmlns="" val="2588998719"/>
                    </a:ext>
                  </a:extLst>
                </a:gridCol>
                <a:gridCol w="1648656">
                  <a:extLst>
                    <a:ext uri="{9D8B030D-6E8A-4147-A177-3AD203B41FA5}">
                      <a16:colId xmlns:a16="http://schemas.microsoft.com/office/drawing/2014/main" xmlns="" val="113979194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2019-Abr 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2020-Abr 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2021-Abr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2019-Abr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5224554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Bioalimentarios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7314189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Metalmecánica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17424413"/>
                  </a:ext>
                </a:extLst>
              </a:tr>
              <a:tr h="77152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Desarrollo Empresarial de proyectos Sustentables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3503272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de Negocios y  Proyectos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203932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69965005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43630635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Desarrollo Turístico Sustentable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059692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01480125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Tecnologías de la Información y Comunicación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921425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y Gestión de Software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79540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97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523418"/>
            <a:ext cx="7346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 de Egreso con Cohorte Generacional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Ing./Lic. </a:t>
            </a:r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8.0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7849761"/>
              </p:ext>
            </p:extLst>
          </p:nvPr>
        </p:nvGraphicFramePr>
        <p:xfrm>
          <a:off x="974725" y="1061995"/>
          <a:ext cx="8743950" cy="6225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567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35334" y="1051832"/>
            <a:ext cx="5822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MX" sz="24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 EGETSU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765300" y="2687766"/>
            <a:ext cx="8012787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MX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MX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realizar la aplicación del EGETSU se pidió autorización al H. Consejo Directivo, teniendo la aprobación a través del Acuerdo SO/52/28</a:t>
            </a:r>
            <a:endParaRPr lang="es-MX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3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571969" y="654050"/>
            <a:ext cx="7346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 PTC con reconocimiento al Perfil Deseable por PRODEP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50%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476113"/>
              </p:ext>
            </p:extLst>
          </p:nvPr>
        </p:nvGraphicFramePr>
        <p:xfrm>
          <a:off x="1460500" y="1743659"/>
          <a:ext cx="7772399" cy="3962400"/>
        </p:xfrm>
        <a:graphic>
          <a:graphicData uri="http://schemas.openxmlformats.org/drawingml/2006/table">
            <a:tbl>
              <a:tblPr/>
              <a:tblGrid>
                <a:gridCol w="3037943">
                  <a:extLst>
                    <a:ext uri="{9D8B030D-6E8A-4147-A177-3AD203B41FA5}">
                      <a16:colId xmlns:a16="http://schemas.microsoft.com/office/drawing/2014/main" xmlns="" val="2475932320"/>
                    </a:ext>
                  </a:extLst>
                </a:gridCol>
                <a:gridCol w="1183614">
                  <a:extLst>
                    <a:ext uri="{9D8B030D-6E8A-4147-A177-3AD203B41FA5}">
                      <a16:colId xmlns:a16="http://schemas.microsoft.com/office/drawing/2014/main" xmlns="" val="2199860430"/>
                    </a:ext>
                  </a:extLst>
                </a:gridCol>
                <a:gridCol w="1183614">
                  <a:extLst>
                    <a:ext uri="{9D8B030D-6E8A-4147-A177-3AD203B41FA5}">
                      <a16:colId xmlns:a16="http://schemas.microsoft.com/office/drawing/2014/main" xmlns="" val="39223345"/>
                    </a:ext>
                  </a:extLst>
                </a:gridCol>
                <a:gridCol w="1183614">
                  <a:extLst>
                    <a:ext uri="{9D8B030D-6E8A-4147-A177-3AD203B41FA5}">
                      <a16:colId xmlns:a16="http://schemas.microsoft.com/office/drawing/2014/main" xmlns="" val="1169887031"/>
                    </a:ext>
                  </a:extLst>
                </a:gridCol>
                <a:gridCol w="1183614">
                  <a:extLst>
                    <a:ext uri="{9D8B030D-6E8A-4147-A177-3AD203B41FA5}">
                      <a16:colId xmlns:a16="http://schemas.microsoft.com/office/drawing/2014/main" xmlns="" val="3557201070"/>
                    </a:ext>
                  </a:extLst>
                </a:gridCol>
              </a:tblGrid>
              <a:tr h="3315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nov-21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nov-22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nov-23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oct-24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2022044"/>
                  </a:ext>
                </a:extLst>
              </a:tr>
              <a:tr h="33151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</a:t>
                      </a:r>
                      <a:r>
                        <a:rPr lang="es-MX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Bioalimentarios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706040"/>
                  </a:ext>
                </a:extLst>
              </a:tr>
              <a:tr h="33151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Metalmecánica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2586104"/>
                  </a:ext>
                </a:extLst>
              </a:tr>
              <a:tr h="6472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de Negocios y Proyectos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86246006"/>
                  </a:ext>
                </a:extLst>
              </a:tr>
              <a:tr h="33151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8131366"/>
                  </a:ext>
                </a:extLst>
              </a:tr>
              <a:tr h="33151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9327447"/>
                  </a:ext>
                </a:extLst>
              </a:tr>
              <a:tr h="6472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de Desarrollo Turístico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7840868"/>
                  </a:ext>
                </a:extLst>
              </a:tr>
              <a:tr h="33151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8788076"/>
                  </a:ext>
                </a:extLst>
              </a:tr>
              <a:tr h="67881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Tecnologías de la Información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2705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411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571969" y="654050"/>
            <a:ext cx="7346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 PTC con reconocimiento al Perfil Deseable por PRODEP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50%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8029879"/>
              </p:ext>
            </p:extLst>
          </p:nvPr>
        </p:nvGraphicFramePr>
        <p:xfrm>
          <a:off x="1231900" y="1568450"/>
          <a:ext cx="8217694" cy="5059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4245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571969" y="654050"/>
            <a:ext cx="7346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 Planes de estudios actualizados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 TSU</a:t>
            </a:r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100%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738159"/>
              </p:ext>
            </p:extLst>
          </p:nvPr>
        </p:nvGraphicFramePr>
        <p:xfrm>
          <a:off x="317500" y="1414383"/>
          <a:ext cx="4343400" cy="916067"/>
        </p:xfrm>
        <a:graphic>
          <a:graphicData uri="http://schemas.openxmlformats.org/drawingml/2006/table">
            <a:tbl>
              <a:tblPr/>
              <a:tblGrid>
                <a:gridCol w="845360">
                  <a:extLst>
                    <a:ext uri="{9D8B030D-6E8A-4147-A177-3AD203B41FA5}">
                      <a16:colId xmlns:a16="http://schemas.microsoft.com/office/drawing/2014/main" xmlns="" val="2035268926"/>
                    </a:ext>
                  </a:extLst>
                </a:gridCol>
                <a:gridCol w="874510">
                  <a:extLst>
                    <a:ext uri="{9D8B030D-6E8A-4147-A177-3AD203B41FA5}">
                      <a16:colId xmlns:a16="http://schemas.microsoft.com/office/drawing/2014/main" xmlns="" val="1416579613"/>
                    </a:ext>
                  </a:extLst>
                </a:gridCol>
                <a:gridCol w="874510">
                  <a:extLst>
                    <a:ext uri="{9D8B030D-6E8A-4147-A177-3AD203B41FA5}">
                      <a16:colId xmlns:a16="http://schemas.microsoft.com/office/drawing/2014/main" xmlns="" val="3239722313"/>
                    </a:ext>
                  </a:extLst>
                </a:gridCol>
                <a:gridCol w="874510">
                  <a:extLst>
                    <a:ext uri="{9D8B030D-6E8A-4147-A177-3AD203B41FA5}">
                      <a16:colId xmlns:a16="http://schemas.microsoft.com/office/drawing/2014/main" xmlns="" val="745931210"/>
                    </a:ext>
                  </a:extLst>
                </a:gridCol>
                <a:gridCol w="874510">
                  <a:extLst>
                    <a:ext uri="{9D8B030D-6E8A-4147-A177-3AD203B41FA5}">
                      <a16:colId xmlns:a16="http://schemas.microsoft.com/office/drawing/2014/main" xmlns="" val="2449300390"/>
                    </a:ext>
                  </a:extLst>
                </a:gridCol>
              </a:tblGrid>
              <a:tr h="5145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TSU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94442370"/>
                  </a:ext>
                </a:extLst>
              </a:tr>
              <a:tr h="401564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95898939"/>
                  </a:ext>
                </a:extLst>
              </a:tr>
            </a:tbl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9131305"/>
              </p:ext>
            </p:extLst>
          </p:nvPr>
        </p:nvGraphicFramePr>
        <p:xfrm>
          <a:off x="1384300" y="3076258"/>
          <a:ext cx="8407400" cy="2399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9045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571969" y="654050"/>
            <a:ext cx="7346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CALIDAD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 Planes de estudios actualizados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 Ing./Lic.</a:t>
            </a:r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100%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299965"/>
              </p:ext>
            </p:extLst>
          </p:nvPr>
        </p:nvGraphicFramePr>
        <p:xfrm>
          <a:off x="241300" y="1453488"/>
          <a:ext cx="4648199" cy="876962"/>
        </p:xfrm>
        <a:graphic>
          <a:graphicData uri="http://schemas.openxmlformats.org/drawingml/2006/table">
            <a:tbl>
              <a:tblPr/>
              <a:tblGrid>
                <a:gridCol w="904683">
                  <a:extLst>
                    <a:ext uri="{9D8B030D-6E8A-4147-A177-3AD203B41FA5}">
                      <a16:colId xmlns:a16="http://schemas.microsoft.com/office/drawing/2014/main" xmlns="" val="478280143"/>
                    </a:ext>
                  </a:extLst>
                </a:gridCol>
                <a:gridCol w="935879">
                  <a:extLst>
                    <a:ext uri="{9D8B030D-6E8A-4147-A177-3AD203B41FA5}">
                      <a16:colId xmlns:a16="http://schemas.microsoft.com/office/drawing/2014/main" xmlns="" val="3260561216"/>
                    </a:ext>
                  </a:extLst>
                </a:gridCol>
                <a:gridCol w="935879">
                  <a:extLst>
                    <a:ext uri="{9D8B030D-6E8A-4147-A177-3AD203B41FA5}">
                      <a16:colId xmlns:a16="http://schemas.microsoft.com/office/drawing/2014/main" xmlns="" val="2748274095"/>
                    </a:ext>
                  </a:extLst>
                </a:gridCol>
                <a:gridCol w="935879">
                  <a:extLst>
                    <a:ext uri="{9D8B030D-6E8A-4147-A177-3AD203B41FA5}">
                      <a16:colId xmlns:a16="http://schemas.microsoft.com/office/drawing/2014/main" xmlns="" val="2567050033"/>
                    </a:ext>
                  </a:extLst>
                </a:gridCol>
                <a:gridCol w="935879">
                  <a:extLst>
                    <a:ext uri="{9D8B030D-6E8A-4147-A177-3AD203B41FA5}">
                      <a16:colId xmlns:a16="http://schemas.microsoft.com/office/drawing/2014/main" xmlns="" val="570493162"/>
                    </a:ext>
                  </a:extLst>
                </a:gridCol>
              </a:tblGrid>
              <a:tr h="5799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ING/LIC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79205"/>
                  </a:ext>
                </a:extLst>
              </a:tr>
              <a:tr h="29703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6787658"/>
                  </a:ext>
                </a:extLst>
              </a:tr>
            </a:tbl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6077914"/>
              </p:ext>
            </p:extLst>
          </p:nvPr>
        </p:nvGraphicFramePr>
        <p:xfrm>
          <a:off x="3365500" y="2863850"/>
          <a:ext cx="65532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1165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517900" y="118745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2000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INDICADORES DE PROCESO </a:t>
            </a:r>
            <a:endParaRPr lang="es-MX" sz="2000" b="1" dirty="0" smtClean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917701" y="1911607"/>
            <a:ext cx="8534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Porcentaje </a:t>
            </a:r>
            <a:r>
              <a:rPr lang="es-ES" dirty="0"/>
              <a:t>de PTC con adecuada distribución académica</a:t>
            </a:r>
          </a:p>
          <a:p>
            <a:r>
              <a:rPr lang="es-ES" dirty="0" smtClean="0"/>
              <a:t>Porcentaje </a:t>
            </a:r>
            <a:r>
              <a:rPr lang="es-ES" dirty="0"/>
              <a:t>de PA con 25 horas o menos totales académicas</a:t>
            </a:r>
          </a:p>
          <a:p>
            <a:r>
              <a:rPr lang="es-ES" dirty="0" smtClean="0"/>
              <a:t>Promedios </a:t>
            </a:r>
            <a:r>
              <a:rPr lang="es-ES" dirty="0"/>
              <a:t>cuatrimestrales por grupo</a:t>
            </a:r>
          </a:p>
          <a:p>
            <a:r>
              <a:rPr lang="es-ES" dirty="0" smtClean="0"/>
              <a:t>Cumplimiento </a:t>
            </a:r>
            <a:r>
              <a:rPr lang="es-ES" dirty="0"/>
              <a:t>cuatrimestral de Programas de Estudio</a:t>
            </a:r>
          </a:p>
          <a:p>
            <a:r>
              <a:rPr lang="es-ES" dirty="0" smtClean="0"/>
              <a:t>% </a:t>
            </a:r>
            <a:r>
              <a:rPr lang="es-ES" dirty="0"/>
              <a:t>de terminación de Estadías.</a:t>
            </a:r>
          </a:p>
          <a:p>
            <a:r>
              <a:rPr lang="es-ES" dirty="0" smtClean="0"/>
              <a:t>% </a:t>
            </a:r>
            <a:r>
              <a:rPr lang="es-ES" dirty="0"/>
              <a:t>de empresas evaluadas.</a:t>
            </a:r>
          </a:p>
          <a:p>
            <a:r>
              <a:rPr lang="es-ES" dirty="0" smtClean="0"/>
              <a:t>% </a:t>
            </a:r>
            <a:r>
              <a:rPr lang="es-ES" dirty="0"/>
              <a:t>de docentes evaluados por estudiantes con calificación mayor o igual a 4.</a:t>
            </a:r>
          </a:p>
          <a:p>
            <a:r>
              <a:rPr lang="es-ES" dirty="0" smtClean="0"/>
              <a:t>% </a:t>
            </a:r>
            <a:r>
              <a:rPr lang="es-ES" dirty="0"/>
              <a:t>de personal académico con desempeño en gestión académico administrativo satisfactorio.</a:t>
            </a:r>
          </a:p>
          <a:p>
            <a:r>
              <a:rPr lang="es-ES" dirty="0" smtClean="0"/>
              <a:t>% </a:t>
            </a:r>
            <a:r>
              <a:rPr lang="es-ES" dirty="0"/>
              <a:t>de nuevo ingreso evaluados</a:t>
            </a:r>
          </a:p>
          <a:p>
            <a:r>
              <a:rPr lang="es-ES" dirty="0" smtClean="0"/>
              <a:t>Educación Continua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4197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298700" y="730250"/>
            <a:ext cx="704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</a:t>
            </a:r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 DE </a:t>
            </a:r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</a:t>
            </a:r>
          </a:p>
          <a:p>
            <a:pPr algn="ctr"/>
            <a:r>
              <a:rPr lang="es-MX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</a:t>
            </a:r>
            <a:r>
              <a:rPr lang="es-MX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nivel TSU 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708585"/>
              </p:ext>
            </p:extLst>
          </p:nvPr>
        </p:nvGraphicFramePr>
        <p:xfrm>
          <a:off x="1384300" y="1376585"/>
          <a:ext cx="8153401" cy="5251649"/>
        </p:xfrm>
        <a:graphic>
          <a:graphicData uri="http://schemas.openxmlformats.org/drawingml/2006/table">
            <a:tbl>
              <a:tblPr/>
              <a:tblGrid>
                <a:gridCol w="2362821">
                  <a:extLst>
                    <a:ext uri="{9D8B030D-6E8A-4147-A177-3AD203B41FA5}">
                      <a16:colId xmlns:a16="http://schemas.microsoft.com/office/drawing/2014/main" xmlns="" val="573879280"/>
                    </a:ext>
                  </a:extLst>
                </a:gridCol>
                <a:gridCol w="1447645">
                  <a:extLst>
                    <a:ext uri="{9D8B030D-6E8A-4147-A177-3AD203B41FA5}">
                      <a16:colId xmlns:a16="http://schemas.microsoft.com/office/drawing/2014/main" xmlns="" val="3088889782"/>
                    </a:ext>
                  </a:extLst>
                </a:gridCol>
                <a:gridCol w="1447645">
                  <a:extLst>
                    <a:ext uri="{9D8B030D-6E8A-4147-A177-3AD203B41FA5}">
                      <a16:colId xmlns:a16="http://schemas.microsoft.com/office/drawing/2014/main" xmlns="" val="3423540245"/>
                    </a:ext>
                  </a:extLst>
                </a:gridCol>
                <a:gridCol w="1447645">
                  <a:extLst>
                    <a:ext uri="{9D8B030D-6E8A-4147-A177-3AD203B41FA5}">
                      <a16:colId xmlns:a16="http://schemas.microsoft.com/office/drawing/2014/main" xmlns="" val="519310803"/>
                    </a:ext>
                  </a:extLst>
                </a:gridCol>
                <a:gridCol w="1447645">
                  <a:extLst>
                    <a:ext uri="{9D8B030D-6E8A-4147-A177-3AD203B41FA5}">
                      <a16:colId xmlns:a16="http://schemas.microsoft.com/office/drawing/2014/main" xmlns="" val="3357162596"/>
                    </a:ext>
                  </a:extLst>
                </a:gridCol>
              </a:tblGrid>
              <a:tr h="7274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4710274"/>
                  </a:ext>
                </a:extLst>
              </a:tr>
              <a:tr h="2881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alimentarios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PROCESO DE ACTUALIZACIÓN </a:t>
                      </a:r>
                    </a:p>
                  </a:txBody>
                  <a:tcPr marL="9525" marR="9525" marT="9525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0497597"/>
                  </a:ext>
                </a:extLst>
              </a:tr>
              <a:tr h="2881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Mecánica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3554360"/>
                  </a:ext>
                </a:extLst>
              </a:tr>
              <a:tr h="2881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Administración AFEP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7699370"/>
                  </a:ext>
                </a:extLst>
              </a:tr>
              <a:tr h="556259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A. Automatización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8569492"/>
                  </a:ext>
                </a:extLst>
              </a:tr>
              <a:tr h="827257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A. Instalaciones Elec. Eficientes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2012129"/>
                  </a:ext>
                </a:extLst>
              </a:tr>
              <a:tr h="2881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0719042"/>
                  </a:ext>
                </a:extLst>
              </a:tr>
              <a:tr h="556259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Desarrollo de Productos Alternativos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549542"/>
                  </a:ext>
                </a:extLst>
              </a:tr>
              <a:tr h="2881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Hotelería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9489961"/>
                  </a:ext>
                </a:extLst>
              </a:tr>
              <a:tr h="288113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1680621"/>
                  </a:ext>
                </a:extLst>
              </a:tr>
              <a:tr h="85578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Tecnologías de la Información A. Desarrollo de Software Multiplataforma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4242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313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79700" y="577850"/>
            <a:ext cx="72372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 PTC con adecuada distribución académica  </a:t>
            </a:r>
          </a:p>
          <a:p>
            <a:pPr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100% 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135877"/>
              </p:ext>
            </p:extLst>
          </p:nvPr>
        </p:nvGraphicFramePr>
        <p:xfrm>
          <a:off x="393699" y="1487249"/>
          <a:ext cx="4724400" cy="969288"/>
        </p:xfrm>
        <a:graphic>
          <a:graphicData uri="http://schemas.openxmlformats.org/drawingml/2006/table">
            <a:tbl>
              <a:tblPr/>
              <a:tblGrid>
                <a:gridCol w="1143001">
                  <a:extLst>
                    <a:ext uri="{9D8B030D-6E8A-4147-A177-3AD203B41FA5}">
                      <a16:colId xmlns:a16="http://schemas.microsoft.com/office/drawing/2014/main" xmlns="" val="204035249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7989146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1324487192"/>
                    </a:ext>
                  </a:extLst>
                </a:gridCol>
                <a:gridCol w="810858">
                  <a:extLst>
                    <a:ext uri="{9D8B030D-6E8A-4147-A177-3AD203B41FA5}">
                      <a16:colId xmlns:a16="http://schemas.microsoft.com/office/drawing/2014/main" xmlns="" val="1534341851"/>
                    </a:ext>
                  </a:extLst>
                </a:gridCol>
                <a:gridCol w="941741">
                  <a:extLst>
                    <a:ext uri="{9D8B030D-6E8A-4147-A177-3AD203B41FA5}">
                      <a16:colId xmlns:a16="http://schemas.microsoft.com/office/drawing/2014/main" xmlns="" val="2018490626"/>
                    </a:ext>
                  </a:extLst>
                </a:gridCol>
              </a:tblGrid>
              <a:tr h="5298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Cuatrimestre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-Dic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7353499"/>
                  </a:ext>
                </a:extLst>
              </a:tr>
              <a:tr h="439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6111062"/>
                  </a:ext>
                </a:extLst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482567"/>
              </p:ext>
            </p:extLst>
          </p:nvPr>
        </p:nvGraphicFramePr>
        <p:xfrm>
          <a:off x="2679700" y="2635250"/>
          <a:ext cx="67056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0883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79700" y="577850"/>
            <a:ext cx="72372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adecuada distribución académica  </a:t>
            </a:r>
          </a:p>
          <a:p>
            <a:pPr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100% 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708471"/>
              </p:ext>
            </p:extLst>
          </p:nvPr>
        </p:nvGraphicFramePr>
        <p:xfrm>
          <a:off x="533400" y="1566713"/>
          <a:ext cx="5041900" cy="1053465"/>
        </p:xfrm>
        <a:graphic>
          <a:graphicData uri="http://schemas.openxmlformats.org/drawingml/2006/table">
            <a:tbl>
              <a:tblPr/>
              <a:tblGrid>
                <a:gridCol w="1035092">
                  <a:extLst>
                    <a:ext uri="{9D8B030D-6E8A-4147-A177-3AD203B41FA5}">
                      <a16:colId xmlns:a16="http://schemas.microsoft.com/office/drawing/2014/main" xmlns="" val="920646972"/>
                    </a:ext>
                  </a:extLst>
                </a:gridCol>
                <a:gridCol w="1001702">
                  <a:extLst>
                    <a:ext uri="{9D8B030D-6E8A-4147-A177-3AD203B41FA5}">
                      <a16:colId xmlns:a16="http://schemas.microsoft.com/office/drawing/2014/main" xmlns="" val="450151198"/>
                    </a:ext>
                  </a:extLst>
                </a:gridCol>
                <a:gridCol w="1001702">
                  <a:extLst>
                    <a:ext uri="{9D8B030D-6E8A-4147-A177-3AD203B41FA5}">
                      <a16:colId xmlns:a16="http://schemas.microsoft.com/office/drawing/2014/main" xmlns="" val="1902883641"/>
                    </a:ext>
                  </a:extLst>
                </a:gridCol>
                <a:gridCol w="1001702">
                  <a:extLst>
                    <a:ext uri="{9D8B030D-6E8A-4147-A177-3AD203B41FA5}">
                      <a16:colId xmlns:a16="http://schemas.microsoft.com/office/drawing/2014/main" xmlns="" val="1635837113"/>
                    </a:ext>
                  </a:extLst>
                </a:gridCol>
                <a:gridCol w="1001702">
                  <a:extLst>
                    <a:ext uri="{9D8B030D-6E8A-4147-A177-3AD203B41FA5}">
                      <a16:colId xmlns:a16="http://schemas.microsoft.com/office/drawing/2014/main" xmlns="" val="637920429"/>
                    </a:ext>
                  </a:extLst>
                </a:gridCol>
              </a:tblGrid>
              <a:tr h="7057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Cuatrimestre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-Dic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9807770"/>
                  </a:ext>
                </a:extLst>
              </a:tr>
              <a:tr h="347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29196925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2313504"/>
              </p:ext>
            </p:extLst>
          </p:nvPr>
        </p:nvGraphicFramePr>
        <p:xfrm>
          <a:off x="2146300" y="3006337"/>
          <a:ext cx="6934200" cy="381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1419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79700" y="341809"/>
            <a:ext cx="7237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600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PROCESO                   </a:t>
            </a:r>
            <a:r>
              <a:rPr lang="es-MX" sz="14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Promedios cuatrimestrales por grupo nivel TSU </a:t>
            </a:r>
            <a:endParaRPr lang="es-MX" sz="1400" b="1" i="1" dirty="0" smtClean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4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r>
              <a:rPr lang="es-MX" sz="14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8.0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813425"/>
              </p:ext>
            </p:extLst>
          </p:nvPr>
        </p:nvGraphicFramePr>
        <p:xfrm>
          <a:off x="698501" y="1111250"/>
          <a:ext cx="9143998" cy="6166001"/>
        </p:xfrm>
        <a:graphic>
          <a:graphicData uri="http://schemas.openxmlformats.org/drawingml/2006/table">
            <a:tbl>
              <a:tblPr/>
              <a:tblGrid>
                <a:gridCol w="864706">
                  <a:extLst>
                    <a:ext uri="{9D8B030D-6E8A-4147-A177-3AD203B41FA5}">
                      <a16:colId xmlns:a16="http://schemas.microsoft.com/office/drawing/2014/main" xmlns="" val="844717417"/>
                    </a:ext>
                  </a:extLst>
                </a:gridCol>
                <a:gridCol w="867514">
                  <a:extLst>
                    <a:ext uri="{9D8B030D-6E8A-4147-A177-3AD203B41FA5}">
                      <a16:colId xmlns:a16="http://schemas.microsoft.com/office/drawing/2014/main" xmlns="" val="3944621872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xmlns="" val="3311125967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xmlns="" val="4047952422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xmlns="" val="3595864744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xmlns="" val="2023038944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xmlns="" val="831472622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xmlns="" val="3650615947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xmlns="" val="212720166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xmlns="" val="1404701987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xmlns="" val="976308886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xmlns="" val="2328735791"/>
                    </a:ext>
                  </a:extLst>
                </a:gridCol>
                <a:gridCol w="673798">
                  <a:extLst>
                    <a:ext uri="{9D8B030D-6E8A-4147-A177-3AD203B41FA5}">
                      <a16:colId xmlns:a16="http://schemas.microsoft.com/office/drawing/2014/main" xmlns="" val="1250383662"/>
                    </a:ext>
                  </a:extLst>
                </a:gridCol>
              </a:tblGrid>
              <a:tr h="2479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(T.S.U.)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-Dic  2023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 - Abr 2024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MX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8612918"/>
                  </a:ext>
                </a:extLst>
              </a:tr>
              <a:tr h="21035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Promedio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Promedio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Promedio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Promedio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6585021"/>
                  </a:ext>
                </a:extLst>
              </a:tr>
              <a:tr h="150254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Alimentarios</a:t>
                      </a:r>
                    </a:p>
                  </a:txBody>
                  <a:tcPr marL="6385" marR="6385" marT="6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8.49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386888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7.92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8.16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8.14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7867225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6071012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6.13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8.48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7384024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9.09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8.67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6471916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9.25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3839758"/>
                  </a:ext>
                </a:extLst>
              </a:tr>
              <a:tr h="150254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Mecánica</a:t>
                      </a:r>
                    </a:p>
                  </a:txBody>
                  <a:tcPr marL="6385" marR="6385" marT="6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8.98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8.67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5118016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7.57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8.69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8.68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8.28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8106766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7.55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8.75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4685594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8.98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071335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9.08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0079005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9.37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12225308"/>
                  </a:ext>
                </a:extLst>
              </a:tr>
              <a:tr h="150254">
                <a:tc rowSpan="12"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Administración Formulación y Evaluación de Proyectos</a:t>
                      </a:r>
                    </a:p>
                  </a:txBody>
                  <a:tcPr marL="6385" marR="6385" marT="6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8.95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5490932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8.98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1171829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9.07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9083272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9.29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594234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9.07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0420407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8.89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9.18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0178930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5332849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9.67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9.29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8.99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59275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9.55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6940366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9.29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8.98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5880557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9.49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9.89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9.75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7199999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2599153"/>
                  </a:ext>
                </a:extLst>
              </a:tr>
              <a:tr h="150254"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Área Automatización</a:t>
                      </a:r>
                    </a:p>
                  </a:txBody>
                  <a:tcPr marL="6385" marR="6385" marT="6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8.68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8.58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2952303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9.07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8.59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514454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8.95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7434748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8.75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7.92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4075512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8.79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5273302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1096342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8.97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8.78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4787595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9.9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9.69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9368832"/>
                  </a:ext>
                </a:extLst>
              </a:tr>
              <a:tr h="150254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Área Instalaciones Eléctricas Eficientes</a:t>
                      </a:r>
                    </a:p>
                  </a:txBody>
                  <a:tcPr marL="6385" marR="6385" marT="63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9.01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4780237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2947926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8.48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8.85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9.13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51283"/>
                  </a:ext>
                </a:extLst>
              </a:tr>
              <a:tr h="15025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85" marR="6385" marT="6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540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78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31572" y="327554"/>
            <a:ext cx="7237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600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PROCESO                   </a:t>
            </a:r>
            <a:r>
              <a:rPr lang="es-MX" sz="14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Promedios cuatrimestrales por grupo nivel TSU </a:t>
            </a:r>
            <a:endParaRPr lang="es-MX" sz="1400" b="1" i="1" dirty="0" smtClean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4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r>
              <a:rPr lang="es-MX" sz="14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8.0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523244"/>
              </p:ext>
            </p:extLst>
          </p:nvPr>
        </p:nvGraphicFramePr>
        <p:xfrm>
          <a:off x="1228562" y="1096995"/>
          <a:ext cx="8915396" cy="5956394"/>
        </p:xfrm>
        <a:graphic>
          <a:graphicData uri="http://schemas.openxmlformats.org/drawingml/2006/table">
            <a:tbl>
              <a:tblPr/>
              <a:tblGrid>
                <a:gridCol w="820712">
                  <a:extLst>
                    <a:ext uri="{9D8B030D-6E8A-4147-A177-3AD203B41FA5}">
                      <a16:colId xmlns:a16="http://schemas.microsoft.com/office/drawing/2014/main" xmlns="" val="3348361309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xmlns="" val="2348113661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xmlns="" val="638088764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xmlns="" val="4167473656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xmlns="" val="3880323447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xmlns="" val="3569095635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xmlns="" val="2101229102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xmlns="" val="197336473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xmlns="" val="1907430027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xmlns="" val="1709819827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xmlns="" val="486504392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xmlns="" val="1879645745"/>
                    </a:ext>
                  </a:extLst>
                </a:gridCol>
                <a:gridCol w="674557">
                  <a:extLst>
                    <a:ext uri="{9D8B030D-6E8A-4147-A177-3AD203B41FA5}">
                      <a16:colId xmlns:a16="http://schemas.microsoft.com/office/drawing/2014/main" xmlns="" val="2413442810"/>
                    </a:ext>
                  </a:extLst>
                </a:gridCol>
              </a:tblGrid>
              <a:tr h="23901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(T.S.U.)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 -Dic  2022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 - Abr 2024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0506152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Promedio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Promedio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Promedio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Promedio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2567565"/>
                  </a:ext>
                </a:extLst>
              </a:tr>
              <a:tr h="140595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(Área Desarrollo de Productos Alternativos)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9.05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1186571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1309911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157299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778360"/>
                  </a:ext>
                </a:extLst>
              </a:tr>
              <a:tr h="140595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(Área Hotelería)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8.57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6243342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6817729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0944441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7.31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6759135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1217330"/>
                  </a:ext>
                </a:extLst>
              </a:tr>
              <a:tr h="140595">
                <a:tc rowSpan="14"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299657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8.87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13284545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8.77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8.87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9538967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3805401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4702041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6531596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5552528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7.98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8.67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121769"/>
                  </a:ext>
                </a:extLst>
              </a:tr>
              <a:tr h="14762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8.13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8.97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7.92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7131919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8.85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2475675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8.47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0399090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0127452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9182929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9.92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4.75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6416527"/>
                  </a:ext>
                </a:extLst>
              </a:tr>
              <a:tr h="140595">
                <a:tc rowSpan="9"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Tecnologías de la Información Área Desarrollo de Software Multiplataforma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8182247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8.85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9431402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2720892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2350859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9.55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9.63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5109464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9.53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9.16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9.31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9.43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6148667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3509503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9.88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4425064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314588"/>
                  </a:ext>
                </a:extLst>
              </a:tr>
              <a:tr h="140595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8.06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8.77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5863634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4588027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4899377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9.33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8.64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9.05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9.22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6184518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9.07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9.99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1282519"/>
                  </a:ext>
                </a:extLst>
              </a:tr>
              <a:tr h="1405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18" marR="6118" marT="6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2712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7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523284" y="421434"/>
            <a:ext cx="72372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Promedios cuatrimestrales por grupo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Ing./Lic. </a:t>
            </a:r>
          </a:p>
          <a:p>
            <a:pPr lvl="0" algn="ctr"/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8.0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052368"/>
              </p:ext>
            </p:extLst>
          </p:nvPr>
        </p:nvGraphicFramePr>
        <p:xfrm>
          <a:off x="999285" y="1187450"/>
          <a:ext cx="9156704" cy="4953000"/>
        </p:xfrm>
        <a:graphic>
          <a:graphicData uri="http://schemas.openxmlformats.org/drawingml/2006/table">
            <a:tbl>
              <a:tblPr/>
              <a:tblGrid>
                <a:gridCol w="842924">
                  <a:extLst>
                    <a:ext uri="{9D8B030D-6E8A-4147-A177-3AD203B41FA5}">
                      <a16:colId xmlns:a16="http://schemas.microsoft.com/office/drawing/2014/main" xmlns="" val="3991579341"/>
                    </a:ext>
                  </a:extLst>
                </a:gridCol>
                <a:gridCol w="692815">
                  <a:extLst>
                    <a:ext uri="{9D8B030D-6E8A-4147-A177-3AD203B41FA5}">
                      <a16:colId xmlns:a16="http://schemas.microsoft.com/office/drawing/2014/main" xmlns="" val="3454524024"/>
                    </a:ext>
                  </a:extLst>
                </a:gridCol>
                <a:gridCol w="692815">
                  <a:extLst>
                    <a:ext uri="{9D8B030D-6E8A-4147-A177-3AD203B41FA5}">
                      <a16:colId xmlns:a16="http://schemas.microsoft.com/office/drawing/2014/main" xmlns="" val="1556360784"/>
                    </a:ext>
                  </a:extLst>
                </a:gridCol>
                <a:gridCol w="692815">
                  <a:extLst>
                    <a:ext uri="{9D8B030D-6E8A-4147-A177-3AD203B41FA5}">
                      <a16:colId xmlns:a16="http://schemas.microsoft.com/office/drawing/2014/main" xmlns="" val="4231994561"/>
                    </a:ext>
                  </a:extLst>
                </a:gridCol>
                <a:gridCol w="692815">
                  <a:extLst>
                    <a:ext uri="{9D8B030D-6E8A-4147-A177-3AD203B41FA5}">
                      <a16:colId xmlns:a16="http://schemas.microsoft.com/office/drawing/2014/main" xmlns="" val="28242968"/>
                    </a:ext>
                  </a:extLst>
                </a:gridCol>
                <a:gridCol w="692815">
                  <a:extLst>
                    <a:ext uri="{9D8B030D-6E8A-4147-A177-3AD203B41FA5}">
                      <a16:colId xmlns:a16="http://schemas.microsoft.com/office/drawing/2014/main" xmlns="" val="3277628603"/>
                    </a:ext>
                  </a:extLst>
                </a:gridCol>
                <a:gridCol w="692815">
                  <a:extLst>
                    <a:ext uri="{9D8B030D-6E8A-4147-A177-3AD203B41FA5}">
                      <a16:colId xmlns:a16="http://schemas.microsoft.com/office/drawing/2014/main" xmlns="" val="1946708389"/>
                    </a:ext>
                  </a:extLst>
                </a:gridCol>
                <a:gridCol w="692815">
                  <a:extLst>
                    <a:ext uri="{9D8B030D-6E8A-4147-A177-3AD203B41FA5}">
                      <a16:colId xmlns:a16="http://schemas.microsoft.com/office/drawing/2014/main" xmlns="" val="461860607"/>
                    </a:ext>
                  </a:extLst>
                </a:gridCol>
                <a:gridCol w="692815">
                  <a:extLst>
                    <a:ext uri="{9D8B030D-6E8A-4147-A177-3AD203B41FA5}">
                      <a16:colId xmlns:a16="http://schemas.microsoft.com/office/drawing/2014/main" xmlns="" val="2885020031"/>
                    </a:ext>
                  </a:extLst>
                </a:gridCol>
                <a:gridCol w="692815">
                  <a:extLst>
                    <a:ext uri="{9D8B030D-6E8A-4147-A177-3AD203B41FA5}">
                      <a16:colId xmlns:a16="http://schemas.microsoft.com/office/drawing/2014/main" xmlns="" val="1501806264"/>
                    </a:ext>
                  </a:extLst>
                </a:gridCol>
                <a:gridCol w="692815">
                  <a:extLst>
                    <a:ext uri="{9D8B030D-6E8A-4147-A177-3AD203B41FA5}">
                      <a16:colId xmlns:a16="http://schemas.microsoft.com/office/drawing/2014/main" xmlns="" val="2732083341"/>
                    </a:ext>
                  </a:extLst>
                </a:gridCol>
                <a:gridCol w="692815">
                  <a:extLst>
                    <a:ext uri="{9D8B030D-6E8A-4147-A177-3AD203B41FA5}">
                      <a16:colId xmlns:a16="http://schemas.microsoft.com/office/drawing/2014/main" xmlns="" val="1860302011"/>
                    </a:ext>
                  </a:extLst>
                </a:gridCol>
                <a:gridCol w="692815">
                  <a:extLst>
                    <a:ext uri="{9D8B030D-6E8A-4147-A177-3AD203B41FA5}">
                      <a16:colId xmlns:a16="http://schemas.microsoft.com/office/drawing/2014/main" xmlns="" val="230420454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(Ing/Lic)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6241654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Promedio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Promedio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Promedio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Promedio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4609271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Bioalimentarios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664378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067962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21990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1662267"/>
                  </a:ext>
                </a:extLst>
              </a:tr>
              <a:tr h="190500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Metalmecánica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411988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981390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244598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088435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163355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13166271"/>
                  </a:ext>
                </a:extLst>
              </a:tr>
              <a:tr h="190500"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03048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157982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10279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004739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665291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09089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696129"/>
                  </a:ext>
                </a:extLst>
              </a:tr>
              <a:tr h="190500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563592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39880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358686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270217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8639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0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79700" y="425450"/>
            <a:ext cx="72372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Promedios cuatrimestrales por grupo nivel Ing./Lic. </a:t>
            </a:r>
          </a:p>
          <a:p>
            <a:pPr lvl="0" algn="ctr"/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8.0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561338"/>
              </p:ext>
            </p:extLst>
          </p:nvPr>
        </p:nvGraphicFramePr>
        <p:xfrm>
          <a:off x="1157174" y="1492250"/>
          <a:ext cx="8759777" cy="4986328"/>
        </p:xfrm>
        <a:graphic>
          <a:graphicData uri="http://schemas.openxmlformats.org/drawingml/2006/table">
            <a:tbl>
              <a:tblPr/>
              <a:tblGrid>
                <a:gridCol w="673829">
                  <a:extLst>
                    <a:ext uri="{9D8B030D-6E8A-4147-A177-3AD203B41FA5}">
                      <a16:colId xmlns:a16="http://schemas.microsoft.com/office/drawing/2014/main" xmlns="" val="3083048453"/>
                    </a:ext>
                  </a:extLst>
                </a:gridCol>
                <a:gridCol w="673829">
                  <a:extLst>
                    <a:ext uri="{9D8B030D-6E8A-4147-A177-3AD203B41FA5}">
                      <a16:colId xmlns:a16="http://schemas.microsoft.com/office/drawing/2014/main" xmlns="" val="1853428320"/>
                    </a:ext>
                  </a:extLst>
                </a:gridCol>
                <a:gridCol w="673829">
                  <a:extLst>
                    <a:ext uri="{9D8B030D-6E8A-4147-A177-3AD203B41FA5}">
                      <a16:colId xmlns:a16="http://schemas.microsoft.com/office/drawing/2014/main" xmlns="" val="1826765971"/>
                    </a:ext>
                  </a:extLst>
                </a:gridCol>
                <a:gridCol w="673829">
                  <a:extLst>
                    <a:ext uri="{9D8B030D-6E8A-4147-A177-3AD203B41FA5}">
                      <a16:colId xmlns:a16="http://schemas.microsoft.com/office/drawing/2014/main" xmlns="" val="933436089"/>
                    </a:ext>
                  </a:extLst>
                </a:gridCol>
                <a:gridCol w="673829">
                  <a:extLst>
                    <a:ext uri="{9D8B030D-6E8A-4147-A177-3AD203B41FA5}">
                      <a16:colId xmlns:a16="http://schemas.microsoft.com/office/drawing/2014/main" xmlns="" val="4225872462"/>
                    </a:ext>
                  </a:extLst>
                </a:gridCol>
                <a:gridCol w="673829">
                  <a:extLst>
                    <a:ext uri="{9D8B030D-6E8A-4147-A177-3AD203B41FA5}">
                      <a16:colId xmlns:a16="http://schemas.microsoft.com/office/drawing/2014/main" xmlns="" val="1073582850"/>
                    </a:ext>
                  </a:extLst>
                </a:gridCol>
                <a:gridCol w="673829">
                  <a:extLst>
                    <a:ext uri="{9D8B030D-6E8A-4147-A177-3AD203B41FA5}">
                      <a16:colId xmlns:a16="http://schemas.microsoft.com/office/drawing/2014/main" xmlns="" val="2075897523"/>
                    </a:ext>
                  </a:extLst>
                </a:gridCol>
                <a:gridCol w="673829">
                  <a:extLst>
                    <a:ext uri="{9D8B030D-6E8A-4147-A177-3AD203B41FA5}">
                      <a16:colId xmlns:a16="http://schemas.microsoft.com/office/drawing/2014/main" xmlns="" val="1600046694"/>
                    </a:ext>
                  </a:extLst>
                </a:gridCol>
                <a:gridCol w="673829">
                  <a:extLst>
                    <a:ext uri="{9D8B030D-6E8A-4147-A177-3AD203B41FA5}">
                      <a16:colId xmlns:a16="http://schemas.microsoft.com/office/drawing/2014/main" xmlns="" val="217392908"/>
                    </a:ext>
                  </a:extLst>
                </a:gridCol>
                <a:gridCol w="673829">
                  <a:extLst>
                    <a:ext uri="{9D8B030D-6E8A-4147-A177-3AD203B41FA5}">
                      <a16:colId xmlns:a16="http://schemas.microsoft.com/office/drawing/2014/main" xmlns="" val="53333067"/>
                    </a:ext>
                  </a:extLst>
                </a:gridCol>
                <a:gridCol w="673829">
                  <a:extLst>
                    <a:ext uri="{9D8B030D-6E8A-4147-A177-3AD203B41FA5}">
                      <a16:colId xmlns:a16="http://schemas.microsoft.com/office/drawing/2014/main" xmlns="" val="2016416301"/>
                    </a:ext>
                  </a:extLst>
                </a:gridCol>
                <a:gridCol w="673829">
                  <a:extLst>
                    <a:ext uri="{9D8B030D-6E8A-4147-A177-3AD203B41FA5}">
                      <a16:colId xmlns:a16="http://schemas.microsoft.com/office/drawing/2014/main" xmlns="" val="1600472222"/>
                    </a:ext>
                  </a:extLst>
                </a:gridCol>
                <a:gridCol w="673829">
                  <a:extLst>
                    <a:ext uri="{9D8B030D-6E8A-4147-A177-3AD203B41FA5}">
                      <a16:colId xmlns:a16="http://schemas.microsoft.com/office/drawing/2014/main" xmlns="" val="4224455098"/>
                    </a:ext>
                  </a:extLst>
                </a:gridCol>
              </a:tblGrid>
              <a:tr h="26953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(Ing/Lic)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3077037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Promedio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Promedio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Promedio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Cuatrim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Grupo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Promedio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0860601"/>
                  </a:ext>
                </a:extLst>
              </a:tr>
              <a:tr h="168457"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9.06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9.37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9.18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0878453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8.92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9.38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9.13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2891107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9.18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9.28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8.86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8225332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9.15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9.08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7553791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9.12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8.97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4159019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9.03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8.97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7618955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9.92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8855582"/>
                  </a:ext>
                </a:extLst>
              </a:tr>
              <a:tr h="168457"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Desarrollo y Gestión de Software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9.36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9.06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8.95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9.29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1499543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9.19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9.03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8.84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9.21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4071424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9.19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9.24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0824167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4424560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9.37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9.66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2982640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9.17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9.37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7280159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9078269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1018329"/>
                  </a:ext>
                </a:extLst>
              </a:tr>
              <a:tr h="168457"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de Negocios y Proyectos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9.04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9.34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9.04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9572370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9.18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9.21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9.47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9.09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0028673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9.23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9.31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9.48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9.36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5573529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9.31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9.12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4381408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9.68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9.18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9873196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9.38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8.93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2351176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9.23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5396835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9.95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9703050"/>
                  </a:ext>
                </a:extLst>
              </a:tr>
              <a:tr h="168457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y Desarrollo Turístico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9.31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9.16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9.36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3280506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8.98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9.07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9.19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5171769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9.44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9.26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9292997"/>
                  </a:ext>
                </a:extLst>
              </a:tr>
              <a:tr h="16845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9.44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9.43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23" marR="8423" marT="84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3526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57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03500" y="552045"/>
            <a:ext cx="72372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Cumplimiento cuatrimestral de Programas de Estudio nivel TSU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95% 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553760"/>
              </p:ext>
            </p:extLst>
          </p:nvPr>
        </p:nvGraphicFramePr>
        <p:xfrm>
          <a:off x="1079501" y="1413817"/>
          <a:ext cx="8458198" cy="4637530"/>
        </p:xfrm>
        <a:graphic>
          <a:graphicData uri="http://schemas.openxmlformats.org/drawingml/2006/table">
            <a:tbl>
              <a:tblPr/>
              <a:tblGrid>
                <a:gridCol w="3421058">
                  <a:extLst>
                    <a:ext uri="{9D8B030D-6E8A-4147-A177-3AD203B41FA5}">
                      <a16:colId xmlns:a16="http://schemas.microsoft.com/office/drawing/2014/main" xmlns="" val="3638797456"/>
                    </a:ext>
                  </a:extLst>
                </a:gridCol>
                <a:gridCol w="1259285">
                  <a:extLst>
                    <a:ext uri="{9D8B030D-6E8A-4147-A177-3AD203B41FA5}">
                      <a16:colId xmlns:a16="http://schemas.microsoft.com/office/drawing/2014/main" xmlns="" val="3527472611"/>
                    </a:ext>
                  </a:extLst>
                </a:gridCol>
                <a:gridCol w="1259285">
                  <a:extLst>
                    <a:ext uri="{9D8B030D-6E8A-4147-A177-3AD203B41FA5}">
                      <a16:colId xmlns:a16="http://schemas.microsoft.com/office/drawing/2014/main" xmlns="" val="387276715"/>
                    </a:ext>
                  </a:extLst>
                </a:gridCol>
                <a:gridCol w="1259285">
                  <a:extLst>
                    <a:ext uri="{9D8B030D-6E8A-4147-A177-3AD203B41FA5}">
                      <a16:colId xmlns:a16="http://schemas.microsoft.com/office/drawing/2014/main" xmlns="" val="3242886271"/>
                    </a:ext>
                  </a:extLst>
                </a:gridCol>
                <a:gridCol w="1259285">
                  <a:extLst>
                    <a:ext uri="{9D8B030D-6E8A-4147-A177-3AD203B41FA5}">
                      <a16:colId xmlns:a16="http://schemas.microsoft.com/office/drawing/2014/main" xmlns="" val="2466983228"/>
                    </a:ext>
                  </a:extLst>
                </a:gridCol>
              </a:tblGrid>
              <a:tr h="4976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-Dic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1478670"/>
                  </a:ext>
                </a:extLst>
              </a:tr>
              <a:tr h="38843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alimentarios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89.47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01296967"/>
                  </a:ext>
                </a:extLst>
              </a:tr>
              <a:tr h="25491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Mecánica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85.48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98.72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92201586"/>
                  </a:ext>
                </a:extLst>
              </a:tr>
              <a:tr h="74045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Administración Área </a:t>
                      </a: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Formulación y Evaluación de Proyectos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8166068"/>
                  </a:ext>
                </a:extLst>
              </a:tr>
              <a:tr h="25491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Automatización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99.16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95.14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99.11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12307890"/>
                  </a:ext>
                </a:extLst>
              </a:tr>
              <a:tr h="49768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Instalaciones Elec. Eficientes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92.31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94.44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42812879"/>
                  </a:ext>
                </a:extLst>
              </a:tr>
              <a:tr h="25491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90.16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95.65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2638936"/>
                  </a:ext>
                </a:extLst>
              </a:tr>
              <a:tr h="49768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Desarrollo de Productos Alternativos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95.91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1762485"/>
                  </a:ext>
                </a:extLst>
              </a:tr>
              <a:tr h="25491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Hotelería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91.07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97.1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0452865"/>
                  </a:ext>
                </a:extLst>
              </a:tr>
              <a:tr h="25491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95.26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99.69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76202175"/>
                  </a:ext>
                </a:extLst>
              </a:tr>
              <a:tr h="74045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Tecnologías de la Información  Desarrollo de Software Multiplataforma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98.54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98.38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99.38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3869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03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22" y="42545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382525" y="1046701"/>
            <a:ext cx="72372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Cumplimiento cuatrimestral de Programas de Estudio nivel TSU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95% 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1369532"/>
              </p:ext>
            </p:extLst>
          </p:nvPr>
        </p:nvGraphicFramePr>
        <p:xfrm>
          <a:off x="1079500" y="2178050"/>
          <a:ext cx="8848724" cy="4776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728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03500" y="552045"/>
            <a:ext cx="72372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Cumplimiento cuatrimestral de Programas de Estudio nivel </a:t>
            </a:r>
            <a:r>
              <a:rPr lang="es-MX" sz="1600" b="1" i="1" dirty="0" err="1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/Ing</a:t>
            </a:r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95% 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047967"/>
              </p:ext>
            </p:extLst>
          </p:nvPr>
        </p:nvGraphicFramePr>
        <p:xfrm>
          <a:off x="1079501" y="1797052"/>
          <a:ext cx="8534398" cy="4267200"/>
        </p:xfrm>
        <a:graphic>
          <a:graphicData uri="http://schemas.openxmlformats.org/drawingml/2006/table">
            <a:tbl>
              <a:tblPr/>
              <a:tblGrid>
                <a:gridCol w="3451878">
                  <a:extLst>
                    <a:ext uri="{9D8B030D-6E8A-4147-A177-3AD203B41FA5}">
                      <a16:colId xmlns:a16="http://schemas.microsoft.com/office/drawing/2014/main" xmlns="" val="2216773313"/>
                    </a:ext>
                  </a:extLst>
                </a:gridCol>
                <a:gridCol w="1270630">
                  <a:extLst>
                    <a:ext uri="{9D8B030D-6E8A-4147-A177-3AD203B41FA5}">
                      <a16:colId xmlns:a16="http://schemas.microsoft.com/office/drawing/2014/main" xmlns="" val="4228939448"/>
                    </a:ext>
                  </a:extLst>
                </a:gridCol>
                <a:gridCol w="1270630">
                  <a:extLst>
                    <a:ext uri="{9D8B030D-6E8A-4147-A177-3AD203B41FA5}">
                      <a16:colId xmlns:a16="http://schemas.microsoft.com/office/drawing/2014/main" xmlns="" val="239010848"/>
                    </a:ext>
                  </a:extLst>
                </a:gridCol>
                <a:gridCol w="1270630">
                  <a:extLst>
                    <a:ext uri="{9D8B030D-6E8A-4147-A177-3AD203B41FA5}">
                      <a16:colId xmlns:a16="http://schemas.microsoft.com/office/drawing/2014/main" xmlns="" val="2422845887"/>
                    </a:ext>
                  </a:extLst>
                </a:gridCol>
                <a:gridCol w="1270630">
                  <a:extLst>
                    <a:ext uri="{9D8B030D-6E8A-4147-A177-3AD203B41FA5}">
                      <a16:colId xmlns:a16="http://schemas.microsoft.com/office/drawing/2014/main" xmlns="" val="1446215001"/>
                    </a:ext>
                  </a:extLst>
                </a:gridCol>
              </a:tblGrid>
              <a:tr h="7152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5319523"/>
                  </a:ext>
                </a:extLst>
              </a:tr>
              <a:tr h="3663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Bioalimentarios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92.86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07779468"/>
                  </a:ext>
                </a:extLst>
              </a:tr>
              <a:tr h="3663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Metalmecánica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93.75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4714584"/>
                  </a:ext>
                </a:extLst>
              </a:tr>
              <a:tr h="35240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7290442"/>
                  </a:ext>
                </a:extLst>
              </a:tr>
              <a:tr h="3663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90.63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3037489"/>
                  </a:ext>
                </a:extLst>
              </a:tr>
              <a:tr h="35240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20276951"/>
                  </a:ext>
                </a:extLst>
              </a:tr>
              <a:tr h="352402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y Desarrollo Turístico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6994174"/>
                  </a:ext>
                </a:extLst>
              </a:tr>
              <a:tr h="6978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de Negocios y Proyectos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9431359"/>
                  </a:ext>
                </a:extLst>
              </a:tr>
              <a:tr h="6978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Desarrollo y Gestión de Software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38214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88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22" y="42545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382525" y="1046701"/>
            <a:ext cx="72372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Cumplimiento cuatrimestral de Programas de Estudio nivel </a:t>
            </a:r>
            <a:r>
              <a:rPr lang="es-MX" sz="1600" b="1" i="1" dirty="0" err="1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/Ing</a:t>
            </a:r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95% 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6526994"/>
              </p:ext>
            </p:extLst>
          </p:nvPr>
        </p:nvGraphicFramePr>
        <p:xfrm>
          <a:off x="774700" y="1908475"/>
          <a:ext cx="8839200" cy="529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156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1969" y="752510"/>
            <a:ext cx="704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</a:t>
            </a:r>
          </a:p>
          <a:p>
            <a:pPr algn="ctr"/>
            <a:r>
              <a:rPr lang="es-MX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</a:t>
            </a:r>
            <a:r>
              <a:rPr lang="es-MX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nivel TSU 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7873738"/>
              </p:ext>
            </p:extLst>
          </p:nvPr>
        </p:nvGraphicFramePr>
        <p:xfrm>
          <a:off x="927100" y="1568450"/>
          <a:ext cx="9220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5299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919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527300" y="654050"/>
            <a:ext cx="72372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terminación de estadías nivel TSU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830040"/>
              </p:ext>
            </p:extLst>
          </p:nvPr>
        </p:nvGraphicFramePr>
        <p:xfrm>
          <a:off x="1193800" y="1573516"/>
          <a:ext cx="8305800" cy="4952999"/>
        </p:xfrm>
        <a:graphic>
          <a:graphicData uri="http://schemas.openxmlformats.org/drawingml/2006/table">
            <a:tbl>
              <a:tblPr/>
              <a:tblGrid>
                <a:gridCol w="3317449">
                  <a:extLst>
                    <a:ext uri="{9D8B030D-6E8A-4147-A177-3AD203B41FA5}">
                      <a16:colId xmlns:a16="http://schemas.microsoft.com/office/drawing/2014/main" xmlns="" val="1093024157"/>
                    </a:ext>
                  </a:extLst>
                </a:gridCol>
                <a:gridCol w="1480916">
                  <a:extLst>
                    <a:ext uri="{9D8B030D-6E8A-4147-A177-3AD203B41FA5}">
                      <a16:colId xmlns:a16="http://schemas.microsoft.com/office/drawing/2014/main" xmlns="" val="3961176581"/>
                    </a:ext>
                  </a:extLst>
                </a:gridCol>
                <a:gridCol w="1169145">
                  <a:extLst>
                    <a:ext uri="{9D8B030D-6E8A-4147-A177-3AD203B41FA5}">
                      <a16:colId xmlns:a16="http://schemas.microsoft.com/office/drawing/2014/main" xmlns="" val="3819069728"/>
                    </a:ext>
                  </a:extLst>
                </a:gridCol>
                <a:gridCol w="1169145">
                  <a:extLst>
                    <a:ext uri="{9D8B030D-6E8A-4147-A177-3AD203B41FA5}">
                      <a16:colId xmlns:a16="http://schemas.microsoft.com/office/drawing/2014/main" xmlns="" val="2352374493"/>
                    </a:ext>
                  </a:extLst>
                </a:gridCol>
                <a:gridCol w="1169145">
                  <a:extLst>
                    <a:ext uri="{9D8B030D-6E8A-4147-A177-3AD203B41FA5}">
                      <a16:colId xmlns:a16="http://schemas.microsoft.com/office/drawing/2014/main" xmlns="" val="3867842619"/>
                    </a:ext>
                  </a:extLst>
                </a:gridCol>
              </a:tblGrid>
              <a:tr h="5945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</a:t>
                      </a:r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</a:t>
                      </a:r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2023.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871199"/>
                  </a:ext>
                </a:extLst>
              </a:tr>
              <a:tr h="30237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alimentarios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65397760"/>
                  </a:ext>
                </a:extLst>
              </a:tr>
              <a:tr h="30237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Mecánica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5502131"/>
                  </a:ext>
                </a:extLst>
              </a:tr>
              <a:tr h="76075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Administración Área 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Formulación y Evaluación de Proyectos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83806084"/>
                  </a:ext>
                </a:extLst>
              </a:tr>
              <a:tr h="30237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Automatización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3301843"/>
                  </a:ext>
                </a:extLst>
              </a:tr>
              <a:tr h="511329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Instalaciones </a:t>
                      </a:r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Elec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Eficientes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3367544"/>
                  </a:ext>
                </a:extLst>
              </a:tr>
              <a:tr h="30237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45240009"/>
                  </a:ext>
                </a:extLst>
              </a:tr>
              <a:tr h="511329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Desarrollo de Productos Alternativos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5058369"/>
                  </a:ext>
                </a:extLst>
              </a:tr>
              <a:tr h="30237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Hotelería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728158"/>
                  </a:ext>
                </a:extLst>
              </a:tr>
              <a:tr h="302372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61815514"/>
                  </a:ext>
                </a:extLst>
              </a:tr>
              <a:tr h="76075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Tecnologías de la Información  Desarrollo de Software Multiplataforma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44332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050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79700" y="425222"/>
            <a:ext cx="72372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terminación de estadías nivel TSU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9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8741629"/>
              </p:ext>
            </p:extLst>
          </p:nvPr>
        </p:nvGraphicFramePr>
        <p:xfrm>
          <a:off x="403726" y="1712218"/>
          <a:ext cx="9885947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92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86" y="-3175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376649" y="562297"/>
            <a:ext cx="72372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terminación de estadías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Ing./Lic. </a:t>
            </a:r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944768"/>
              </p:ext>
            </p:extLst>
          </p:nvPr>
        </p:nvGraphicFramePr>
        <p:xfrm>
          <a:off x="927100" y="1544060"/>
          <a:ext cx="9461499" cy="4095466"/>
        </p:xfrm>
        <a:graphic>
          <a:graphicData uri="http://schemas.openxmlformats.org/drawingml/2006/table">
            <a:tbl>
              <a:tblPr/>
              <a:tblGrid>
                <a:gridCol w="3779050">
                  <a:extLst>
                    <a:ext uri="{9D8B030D-6E8A-4147-A177-3AD203B41FA5}">
                      <a16:colId xmlns:a16="http://schemas.microsoft.com/office/drawing/2014/main" xmlns="" val="1376666869"/>
                    </a:ext>
                  </a:extLst>
                </a:gridCol>
                <a:gridCol w="1686977">
                  <a:extLst>
                    <a:ext uri="{9D8B030D-6E8A-4147-A177-3AD203B41FA5}">
                      <a16:colId xmlns:a16="http://schemas.microsoft.com/office/drawing/2014/main" xmlns="" val="866832229"/>
                    </a:ext>
                  </a:extLst>
                </a:gridCol>
                <a:gridCol w="1331824">
                  <a:extLst>
                    <a:ext uri="{9D8B030D-6E8A-4147-A177-3AD203B41FA5}">
                      <a16:colId xmlns:a16="http://schemas.microsoft.com/office/drawing/2014/main" xmlns="" val="4103360466"/>
                    </a:ext>
                  </a:extLst>
                </a:gridCol>
                <a:gridCol w="1331824">
                  <a:extLst>
                    <a:ext uri="{9D8B030D-6E8A-4147-A177-3AD203B41FA5}">
                      <a16:colId xmlns:a16="http://schemas.microsoft.com/office/drawing/2014/main" xmlns="" val="3420296026"/>
                    </a:ext>
                  </a:extLst>
                </a:gridCol>
                <a:gridCol w="1331824">
                  <a:extLst>
                    <a:ext uri="{9D8B030D-6E8A-4147-A177-3AD203B41FA5}">
                      <a16:colId xmlns:a16="http://schemas.microsoft.com/office/drawing/2014/main" xmlns="" val="63266749"/>
                    </a:ext>
                  </a:extLst>
                </a:gridCol>
              </a:tblGrid>
              <a:tr h="8481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  –Abr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  –Abr 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  –Abr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  –Abr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8374956"/>
                  </a:ext>
                </a:extLst>
              </a:tr>
              <a:tr h="27195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</a:t>
                      </a:r>
                      <a:r>
                        <a:rPr lang="es-MX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Bioalimentarios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70509978"/>
                  </a:ext>
                </a:extLst>
              </a:tr>
              <a:tr h="27195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Metalmecánica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3617128"/>
                  </a:ext>
                </a:extLst>
              </a:tr>
              <a:tr h="53852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de Negocios y Proyectos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97.47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32408205"/>
                  </a:ext>
                </a:extLst>
              </a:tr>
              <a:tr h="27195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28331176"/>
                  </a:ext>
                </a:extLst>
              </a:tr>
              <a:tr h="27195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4501971"/>
                  </a:ext>
                </a:extLst>
              </a:tr>
              <a:tr h="27195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y Desarrollo Turístico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96.36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2627444"/>
                  </a:ext>
                </a:extLst>
              </a:tr>
              <a:tr h="271954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98.73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77803534"/>
                  </a:ext>
                </a:extLst>
              </a:tr>
              <a:tr h="53852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Tecnologías de la Información y Comunicación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09834114"/>
                  </a:ext>
                </a:extLst>
              </a:tr>
              <a:tr h="53852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Desarrollo y Gestión de Software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07693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18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03500" y="520555"/>
            <a:ext cx="72372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terminación de estadías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Ing./Lic. </a:t>
            </a:r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100%</a:t>
            </a: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67023"/>
              </p:ext>
            </p:extLst>
          </p:nvPr>
        </p:nvGraphicFramePr>
        <p:xfrm>
          <a:off x="604157" y="1382329"/>
          <a:ext cx="10058400" cy="5035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7638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527300" y="661522"/>
            <a:ext cx="72372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empresas evaluadas nivel TSU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100%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361075"/>
              </p:ext>
            </p:extLst>
          </p:nvPr>
        </p:nvGraphicFramePr>
        <p:xfrm>
          <a:off x="469900" y="1720850"/>
          <a:ext cx="4114800" cy="750570"/>
        </p:xfrm>
        <a:graphic>
          <a:graphicData uri="http://schemas.openxmlformats.org/drawingml/2006/table">
            <a:tbl>
              <a:tblPr/>
              <a:tblGrid>
                <a:gridCol w="1028700">
                  <a:extLst>
                    <a:ext uri="{9D8B030D-6E8A-4147-A177-3AD203B41FA5}">
                      <a16:colId xmlns:a16="http://schemas.microsoft.com/office/drawing/2014/main" xmlns="" val="428058341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278064751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388698046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910754610"/>
                    </a:ext>
                  </a:extLst>
                </a:gridCol>
              </a:tblGrid>
              <a:tr h="3359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 Ago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 Ago 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 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 Ago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1819429"/>
                  </a:ext>
                </a:extLst>
              </a:tr>
              <a:tr h="17638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7441289"/>
                  </a:ext>
                </a:extLst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5043441"/>
              </p:ext>
            </p:extLst>
          </p:nvPr>
        </p:nvGraphicFramePr>
        <p:xfrm>
          <a:off x="2679700" y="2668974"/>
          <a:ext cx="6705600" cy="4023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900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76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79700" y="564761"/>
            <a:ext cx="72372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empresas evaluadas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Ing./Lic. </a:t>
            </a:r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 100%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723106"/>
              </p:ext>
            </p:extLst>
          </p:nvPr>
        </p:nvGraphicFramePr>
        <p:xfrm>
          <a:off x="332920" y="1331394"/>
          <a:ext cx="4693560" cy="1048470"/>
        </p:xfrm>
        <a:graphic>
          <a:graphicData uri="http://schemas.openxmlformats.org/drawingml/2006/table">
            <a:tbl>
              <a:tblPr/>
              <a:tblGrid>
                <a:gridCol w="1173390">
                  <a:extLst>
                    <a:ext uri="{9D8B030D-6E8A-4147-A177-3AD203B41FA5}">
                      <a16:colId xmlns:a16="http://schemas.microsoft.com/office/drawing/2014/main" xmlns="" val="1742039911"/>
                    </a:ext>
                  </a:extLst>
                </a:gridCol>
                <a:gridCol w="1173390">
                  <a:extLst>
                    <a:ext uri="{9D8B030D-6E8A-4147-A177-3AD203B41FA5}">
                      <a16:colId xmlns:a16="http://schemas.microsoft.com/office/drawing/2014/main" xmlns="" val="2293695403"/>
                    </a:ext>
                  </a:extLst>
                </a:gridCol>
                <a:gridCol w="1173390">
                  <a:extLst>
                    <a:ext uri="{9D8B030D-6E8A-4147-A177-3AD203B41FA5}">
                      <a16:colId xmlns:a16="http://schemas.microsoft.com/office/drawing/2014/main" xmlns="" val="1685841416"/>
                    </a:ext>
                  </a:extLst>
                </a:gridCol>
                <a:gridCol w="1173390">
                  <a:extLst>
                    <a:ext uri="{9D8B030D-6E8A-4147-A177-3AD203B41FA5}">
                      <a16:colId xmlns:a16="http://schemas.microsoft.com/office/drawing/2014/main" xmlns="" val="3697417634"/>
                    </a:ext>
                  </a:extLst>
                </a:gridCol>
              </a:tblGrid>
              <a:tr h="687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1946469"/>
                  </a:ext>
                </a:extLst>
              </a:tr>
              <a:tr h="36094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8902509"/>
                  </a:ext>
                </a:extLst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588349"/>
              </p:ext>
            </p:extLst>
          </p:nvPr>
        </p:nvGraphicFramePr>
        <p:xfrm>
          <a:off x="3289300" y="3158718"/>
          <a:ext cx="5638800" cy="3438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178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51100" y="501650"/>
            <a:ext cx="784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                 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 docentes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evaluados por los estudiantes </a:t>
            </a:r>
            <a:endParaRPr lang="es-MX" sz="1600" b="1" i="1" dirty="0" smtClean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calificación igual o mayor a 4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 TSU </a:t>
            </a:r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Meta:95%</a:t>
            </a:r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136665"/>
              </p:ext>
            </p:extLst>
          </p:nvPr>
        </p:nvGraphicFramePr>
        <p:xfrm>
          <a:off x="241300" y="1536060"/>
          <a:ext cx="4419600" cy="946789"/>
        </p:xfrm>
        <a:graphic>
          <a:graphicData uri="http://schemas.openxmlformats.org/drawingml/2006/table">
            <a:tbl>
              <a:tblPr/>
              <a:tblGrid>
                <a:gridCol w="1104900">
                  <a:extLst>
                    <a:ext uri="{9D8B030D-6E8A-4147-A177-3AD203B41FA5}">
                      <a16:colId xmlns:a16="http://schemas.microsoft.com/office/drawing/2014/main" xmlns="" val="1655987835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xmlns="" val="365676370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xmlns="" val="892829600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xmlns="" val="76505685"/>
                    </a:ext>
                  </a:extLst>
                </a:gridCol>
              </a:tblGrid>
              <a:tr h="6203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May- Ago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May- Ago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2969496"/>
                  </a:ext>
                </a:extLst>
              </a:tr>
              <a:tr h="326479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97.9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97.8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97.6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96.9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95609882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40265"/>
              </p:ext>
            </p:extLst>
          </p:nvPr>
        </p:nvGraphicFramePr>
        <p:xfrm>
          <a:off x="2679700" y="2846348"/>
          <a:ext cx="6934200" cy="3598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0226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51100" y="57785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 docentes evaluados por los estudiantes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calificación igual o mayor a 4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Ing./Lic. </a:t>
            </a:r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Meta:95%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352728"/>
              </p:ext>
            </p:extLst>
          </p:nvPr>
        </p:nvGraphicFramePr>
        <p:xfrm>
          <a:off x="393700" y="1523773"/>
          <a:ext cx="4038600" cy="739924"/>
        </p:xfrm>
        <a:graphic>
          <a:graphicData uri="http://schemas.openxmlformats.org/drawingml/2006/table">
            <a:tbl>
              <a:tblPr/>
              <a:tblGrid>
                <a:gridCol w="1009650">
                  <a:extLst>
                    <a:ext uri="{9D8B030D-6E8A-4147-A177-3AD203B41FA5}">
                      <a16:colId xmlns:a16="http://schemas.microsoft.com/office/drawing/2014/main" xmlns="" val="2749255964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xmlns="" val="392945428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xmlns="" val="228799318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xmlns="" val="3852433903"/>
                    </a:ext>
                  </a:extLst>
                </a:gridCol>
              </a:tblGrid>
              <a:tr h="4847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Ago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-Dic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 Ago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350534"/>
                  </a:ext>
                </a:extLst>
              </a:tr>
              <a:tr h="25514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93.9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4886661"/>
                  </a:ext>
                </a:extLst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2529250"/>
              </p:ext>
            </p:extLst>
          </p:nvPr>
        </p:nvGraphicFramePr>
        <p:xfrm>
          <a:off x="4051300" y="3092450"/>
          <a:ext cx="63246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7149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51100" y="57785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Personal Académico con desempeño en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Académica Administrativa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satisfactorio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(Meta: 95%)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534510"/>
              </p:ext>
            </p:extLst>
          </p:nvPr>
        </p:nvGraphicFramePr>
        <p:xfrm>
          <a:off x="469900" y="1685845"/>
          <a:ext cx="4114800" cy="1062644"/>
        </p:xfrm>
        <a:graphic>
          <a:graphicData uri="http://schemas.openxmlformats.org/drawingml/2006/table">
            <a:tbl>
              <a:tblPr/>
              <a:tblGrid>
                <a:gridCol w="1028700">
                  <a:extLst>
                    <a:ext uri="{9D8B030D-6E8A-4147-A177-3AD203B41FA5}">
                      <a16:colId xmlns:a16="http://schemas.microsoft.com/office/drawing/2014/main" xmlns="" val="2781099656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180709592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14526539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3441586750"/>
                    </a:ext>
                  </a:extLst>
                </a:gridCol>
              </a:tblGrid>
              <a:tr h="6844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Ago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-Dic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 Ago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4915791"/>
                  </a:ext>
                </a:extLst>
              </a:tr>
              <a:tr h="3782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9411361"/>
                  </a:ext>
                </a:extLst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2412815"/>
              </p:ext>
            </p:extLst>
          </p:nvPr>
        </p:nvGraphicFramePr>
        <p:xfrm>
          <a:off x="3898900" y="3015876"/>
          <a:ext cx="5584265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9055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51100" y="577850"/>
            <a:ext cx="792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personal académico con desempeño en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Tutoría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satisfactorio TSU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(Meta: 95%)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112186"/>
              </p:ext>
            </p:extLst>
          </p:nvPr>
        </p:nvGraphicFramePr>
        <p:xfrm>
          <a:off x="469900" y="1614705"/>
          <a:ext cx="3733800" cy="944345"/>
        </p:xfrm>
        <a:graphic>
          <a:graphicData uri="http://schemas.openxmlformats.org/drawingml/2006/table">
            <a:tbl>
              <a:tblPr/>
              <a:tblGrid>
                <a:gridCol w="933450">
                  <a:extLst>
                    <a:ext uri="{9D8B030D-6E8A-4147-A177-3AD203B41FA5}">
                      <a16:colId xmlns:a16="http://schemas.microsoft.com/office/drawing/2014/main" xmlns="" val="2059816741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246938672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12821344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xmlns="" val="3275751189"/>
                    </a:ext>
                  </a:extLst>
                </a:gridCol>
              </a:tblGrid>
              <a:tr h="6192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</a:t>
                      </a: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es-MX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Ago</a:t>
                      </a: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 Ago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887666"/>
                  </a:ext>
                </a:extLst>
              </a:tr>
              <a:tr h="32510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9542908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859983"/>
              </p:ext>
            </p:extLst>
          </p:nvPr>
        </p:nvGraphicFramePr>
        <p:xfrm>
          <a:off x="3746500" y="2835789"/>
          <a:ext cx="58674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3920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560606" y="501650"/>
            <a:ext cx="704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</a:t>
            </a:r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 DE </a:t>
            </a:r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</a:t>
            </a:r>
          </a:p>
          <a:p>
            <a:pPr algn="ctr"/>
            <a:r>
              <a:rPr lang="es-MX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</a:t>
            </a:r>
            <a:r>
              <a:rPr lang="es-MX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nivel </a:t>
            </a:r>
            <a:r>
              <a:rPr lang="es-MX" b="1" i="1" dirty="0" err="1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</a:t>
            </a:r>
            <a:r>
              <a:rPr lang="es-MX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/Ing </a:t>
            </a:r>
            <a:endParaRPr lang="es-MX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614024"/>
              </p:ext>
            </p:extLst>
          </p:nvPr>
        </p:nvGraphicFramePr>
        <p:xfrm>
          <a:off x="1003300" y="1831290"/>
          <a:ext cx="8446835" cy="3925670"/>
        </p:xfrm>
        <a:graphic>
          <a:graphicData uri="http://schemas.openxmlformats.org/drawingml/2006/table">
            <a:tbl>
              <a:tblPr/>
              <a:tblGrid>
                <a:gridCol w="2447859">
                  <a:extLst>
                    <a:ext uri="{9D8B030D-6E8A-4147-A177-3AD203B41FA5}">
                      <a16:colId xmlns:a16="http://schemas.microsoft.com/office/drawing/2014/main" xmlns="" val="1668785412"/>
                    </a:ext>
                  </a:extLst>
                </a:gridCol>
                <a:gridCol w="1499744">
                  <a:extLst>
                    <a:ext uri="{9D8B030D-6E8A-4147-A177-3AD203B41FA5}">
                      <a16:colId xmlns:a16="http://schemas.microsoft.com/office/drawing/2014/main" xmlns="" val="2411345024"/>
                    </a:ext>
                  </a:extLst>
                </a:gridCol>
                <a:gridCol w="1499744">
                  <a:extLst>
                    <a:ext uri="{9D8B030D-6E8A-4147-A177-3AD203B41FA5}">
                      <a16:colId xmlns:a16="http://schemas.microsoft.com/office/drawing/2014/main" xmlns="" val="178387747"/>
                    </a:ext>
                  </a:extLst>
                </a:gridCol>
                <a:gridCol w="1499744">
                  <a:extLst>
                    <a:ext uri="{9D8B030D-6E8A-4147-A177-3AD203B41FA5}">
                      <a16:colId xmlns:a16="http://schemas.microsoft.com/office/drawing/2014/main" xmlns="" val="2451391320"/>
                    </a:ext>
                  </a:extLst>
                </a:gridCol>
                <a:gridCol w="1499744">
                  <a:extLst>
                    <a:ext uri="{9D8B030D-6E8A-4147-A177-3AD203B41FA5}">
                      <a16:colId xmlns:a16="http://schemas.microsoft.com/office/drawing/2014/main" xmlns="" val="1522528815"/>
                    </a:ext>
                  </a:extLst>
                </a:gridCol>
              </a:tblGrid>
              <a:tr h="8052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62602876"/>
                  </a:ext>
                </a:extLst>
              </a:tr>
              <a:tr h="31488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Bioalimentarios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PROCESO DE ACTUALIZACIÓN </a:t>
                      </a:r>
                    </a:p>
                  </a:txBody>
                  <a:tcPr marL="9525" marR="9525" marT="9525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5115370"/>
                  </a:ext>
                </a:extLst>
              </a:tr>
              <a:tr h="319059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Metalmecánica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2604999"/>
                  </a:ext>
                </a:extLst>
              </a:tr>
              <a:tr h="29125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de Negocios y Proyectos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35495946"/>
                  </a:ext>
                </a:extLst>
              </a:tr>
              <a:tr h="319059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098823"/>
                  </a:ext>
                </a:extLst>
              </a:tr>
              <a:tr h="319059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0563508"/>
                  </a:ext>
                </a:extLst>
              </a:tr>
              <a:tr h="31126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y Desarrollo Turístico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0557054"/>
                  </a:ext>
                </a:extLst>
              </a:tr>
              <a:tr h="319059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09286749"/>
                  </a:ext>
                </a:extLst>
              </a:tr>
              <a:tr h="92679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Tecnologías de la Información y Comunicación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9588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427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51100" y="577850"/>
            <a:ext cx="754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personal académico con desempeño en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Tutoría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satisfactorio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/</a:t>
            </a:r>
            <a:r>
              <a:rPr lang="es-MX" sz="1600" b="1" i="1" dirty="0" err="1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(Meta: 95%)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0659"/>
              </p:ext>
            </p:extLst>
          </p:nvPr>
        </p:nvGraphicFramePr>
        <p:xfrm>
          <a:off x="546100" y="1592262"/>
          <a:ext cx="4343400" cy="1042988"/>
        </p:xfrm>
        <a:graphic>
          <a:graphicData uri="http://schemas.openxmlformats.org/drawingml/2006/table">
            <a:tbl>
              <a:tblPr/>
              <a:tblGrid>
                <a:gridCol w="1085850">
                  <a:extLst>
                    <a:ext uri="{9D8B030D-6E8A-4147-A177-3AD203B41FA5}">
                      <a16:colId xmlns:a16="http://schemas.microsoft.com/office/drawing/2014/main" xmlns="" val="655286705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xmlns="" val="1526027923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xmlns="" val="923974785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xmlns="" val="825483773"/>
                    </a:ext>
                  </a:extLst>
                </a:gridCol>
              </a:tblGrid>
              <a:tr h="6717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 Ago 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 Ago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4459894"/>
                  </a:ext>
                </a:extLst>
              </a:tr>
              <a:tr h="371233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87.5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83.3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83.3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3519383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553216"/>
              </p:ext>
            </p:extLst>
          </p:nvPr>
        </p:nvGraphicFramePr>
        <p:xfrm>
          <a:off x="3289300" y="3016250"/>
          <a:ext cx="64770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3382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51100" y="577850"/>
            <a:ext cx="792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Directores de Programa Educativo con Desempeño Satisfactorio 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(Meta: 85%)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619591"/>
              </p:ext>
            </p:extLst>
          </p:nvPr>
        </p:nvGraphicFramePr>
        <p:xfrm>
          <a:off x="393700" y="1449149"/>
          <a:ext cx="4191000" cy="1033700"/>
        </p:xfrm>
        <a:graphic>
          <a:graphicData uri="http://schemas.openxmlformats.org/drawingml/2006/table">
            <a:tbl>
              <a:tblPr/>
              <a:tblGrid>
                <a:gridCol w="1047750">
                  <a:extLst>
                    <a:ext uri="{9D8B030D-6E8A-4147-A177-3AD203B41FA5}">
                      <a16:colId xmlns:a16="http://schemas.microsoft.com/office/drawing/2014/main" xmlns="" val="3858600558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951457783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987076577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1026160749"/>
                    </a:ext>
                  </a:extLst>
                </a:gridCol>
              </a:tblGrid>
              <a:tr h="4972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 Ago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 Ago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4894756"/>
                  </a:ext>
                </a:extLst>
              </a:tr>
              <a:tr h="27478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81.8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5215390"/>
                  </a:ext>
                </a:extLst>
              </a:tr>
              <a:tr h="261696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99175467"/>
                  </a:ext>
                </a:extLst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7818377"/>
              </p:ext>
            </p:extLst>
          </p:nvPr>
        </p:nvGraphicFramePr>
        <p:xfrm>
          <a:off x="3136900" y="2558674"/>
          <a:ext cx="6705600" cy="4069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7301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51100" y="577850"/>
            <a:ext cx="792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 de profesores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nuevo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 evaluados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(Meta: 100%)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931830"/>
              </p:ext>
            </p:extLst>
          </p:nvPr>
        </p:nvGraphicFramePr>
        <p:xfrm>
          <a:off x="635000" y="1439624"/>
          <a:ext cx="3276600" cy="930979"/>
        </p:xfrm>
        <a:graphic>
          <a:graphicData uri="http://schemas.openxmlformats.org/drawingml/2006/table">
            <a:tbl>
              <a:tblPr/>
              <a:tblGrid>
                <a:gridCol w="819150">
                  <a:extLst>
                    <a:ext uri="{9D8B030D-6E8A-4147-A177-3AD203B41FA5}">
                      <a16:colId xmlns:a16="http://schemas.microsoft.com/office/drawing/2014/main" xmlns="" val="138577452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xmlns="" val="2780251728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xmlns="" val="4020360333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xmlns="" val="2373191784"/>
                    </a:ext>
                  </a:extLst>
                </a:gridCol>
              </a:tblGrid>
              <a:tr h="6104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 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 Ago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7647968"/>
                  </a:ext>
                </a:extLst>
              </a:tr>
              <a:tr h="320501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50256253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6108081"/>
              </p:ext>
            </p:extLst>
          </p:nvPr>
        </p:nvGraphicFramePr>
        <p:xfrm>
          <a:off x="3911600" y="2393948"/>
          <a:ext cx="6083300" cy="3822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2884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51100" y="57785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                  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Continua </a:t>
            </a:r>
          </a:p>
          <a:p>
            <a:pPr marL="342900" lvl="0" indent="-342900" algn="ctr">
              <a:buFontTx/>
              <a:buAutoNum type="alphaLcParenR"/>
            </a:pP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de Pertinencia</a:t>
            </a:r>
          </a:p>
          <a:p>
            <a:pPr lvl="0" algn="ctr"/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(Meta 80%)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327845"/>
              </p:ext>
            </p:extLst>
          </p:nvPr>
        </p:nvGraphicFramePr>
        <p:xfrm>
          <a:off x="698500" y="1395333"/>
          <a:ext cx="4038600" cy="868363"/>
        </p:xfrm>
        <a:graphic>
          <a:graphicData uri="http://schemas.openxmlformats.org/drawingml/2006/table">
            <a:tbl>
              <a:tblPr/>
              <a:tblGrid>
                <a:gridCol w="1009650">
                  <a:extLst>
                    <a:ext uri="{9D8B030D-6E8A-4147-A177-3AD203B41FA5}">
                      <a16:colId xmlns:a16="http://schemas.microsoft.com/office/drawing/2014/main" xmlns="" val="3444320455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xmlns="" val="794971873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xmlns="" val="684860984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xmlns="" val="252920144"/>
                    </a:ext>
                  </a:extLst>
                </a:gridCol>
              </a:tblGrid>
              <a:tr h="5694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6564768"/>
                  </a:ext>
                </a:extLst>
              </a:tr>
              <a:tr h="298945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62785506"/>
                  </a:ext>
                </a:extLst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3115895"/>
              </p:ext>
            </p:extLst>
          </p:nvPr>
        </p:nvGraphicFramePr>
        <p:xfrm>
          <a:off x="2832100" y="2503329"/>
          <a:ext cx="6934200" cy="412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791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4" y="-3175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51100" y="57785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PROCESO                  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Continua </a:t>
            </a:r>
          </a:p>
          <a:p>
            <a:pPr marL="342900" lvl="0" indent="-342900" algn="ctr">
              <a:buFont typeface="+mj-lt"/>
              <a:buAutoNum type="alphaLcParenR" startAt="2"/>
            </a:pP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de Eficacia</a:t>
            </a:r>
          </a:p>
          <a:p>
            <a:pPr lvl="0" algn="ctr"/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80%)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425761"/>
              </p:ext>
            </p:extLst>
          </p:nvPr>
        </p:nvGraphicFramePr>
        <p:xfrm>
          <a:off x="393700" y="1344910"/>
          <a:ext cx="4419600" cy="842010"/>
        </p:xfrm>
        <a:graphic>
          <a:graphicData uri="http://schemas.openxmlformats.org/drawingml/2006/table">
            <a:tbl>
              <a:tblPr/>
              <a:tblGrid>
                <a:gridCol w="1104900">
                  <a:extLst>
                    <a:ext uri="{9D8B030D-6E8A-4147-A177-3AD203B41FA5}">
                      <a16:colId xmlns:a16="http://schemas.microsoft.com/office/drawing/2014/main" xmlns="" val="1967307880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xmlns="" val="4255891277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xmlns="" val="1168255548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xmlns="" val="732954718"/>
                    </a:ext>
                  </a:extLst>
                </a:gridCol>
              </a:tblGrid>
              <a:tr h="4021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1611648"/>
                  </a:ext>
                </a:extLst>
              </a:tr>
              <a:tr h="21112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71009145"/>
                  </a:ext>
                </a:extLst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6549601"/>
              </p:ext>
            </p:extLst>
          </p:nvPr>
        </p:nvGraphicFramePr>
        <p:xfrm>
          <a:off x="3594100" y="2302734"/>
          <a:ext cx="6372631" cy="4135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2863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629" y="907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51100" y="57785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PROCESO                  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Continua </a:t>
            </a:r>
          </a:p>
          <a:p>
            <a:pPr marL="342900" lvl="0" indent="-342900" algn="ctr">
              <a:buFont typeface="+mj-lt"/>
              <a:buAutoNum type="alphaLcParenR" startAt="3"/>
            </a:pP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de Eficiencia</a:t>
            </a:r>
          </a:p>
          <a:p>
            <a:pPr lvl="0" algn="ctr"/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80%)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95440"/>
              </p:ext>
            </p:extLst>
          </p:nvPr>
        </p:nvGraphicFramePr>
        <p:xfrm>
          <a:off x="546100" y="1430390"/>
          <a:ext cx="4419600" cy="750570"/>
        </p:xfrm>
        <a:graphic>
          <a:graphicData uri="http://schemas.openxmlformats.org/drawingml/2006/table">
            <a:tbl>
              <a:tblPr/>
              <a:tblGrid>
                <a:gridCol w="1104900">
                  <a:extLst>
                    <a:ext uri="{9D8B030D-6E8A-4147-A177-3AD203B41FA5}">
                      <a16:colId xmlns:a16="http://schemas.microsoft.com/office/drawing/2014/main" xmlns="" val="2493621336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xmlns="" val="3484018039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xmlns="" val="276705835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xmlns="" val="281803849"/>
                    </a:ext>
                  </a:extLst>
                </a:gridCol>
              </a:tblGrid>
              <a:tr h="4403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474051"/>
                  </a:ext>
                </a:extLst>
              </a:tr>
              <a:tr h="231158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9642526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6651418"/>
              </p:ext>
            </p:extLst>
          </p:nvPr>
        </p:nvGraphicFramePr>
        <p:xfrm>
          <a:off x="2603500" y="2770600"/>
          <a:ext cx="6781800" cy="3856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686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51100" y="57785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PROCESO                  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Continua </a:t>
            </a:r>
          </a:p>
          <a:p>
            <a:pPr marL="342900" lvl="0" indent="-342900" algn="ctr">
              <a:buFont typeface="+mj-lt"/>
              <a:buAutoNum type="alphaLcParenR" startAt="4"/>
            </a:pP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 de Efectividad</a:t>
            </a:r>
          </a:p>
          <a:p>
            <a:pPr lvl="0" algn="ctr"/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841733"/>
              </p:ext>
            </p:extLst>
          </p:nvPr>
        </p:nvGraphicFramePr>
        <p:xfrm>
          <a:off x="609600" y="1492250"/>
          <a:ext cx="4813300" cy="990600"/>
        </p:xfrm>
        <a:graphic>
          <a:graphicData uri="http://schemas.openxmlformats.org/drawingml/2006/table">
            <a:tbl>
              <a:tblPr/>
              <a:tblGrid>
                <a:gridCol w="1203325">
                  <a:extLst>
                    <a:ext uri="{9D8B030D-6E8A-4147-A177-3AD203B41FA5}">
                      <a16:colId xmlns:a16="http://schemas.microsoft.com/office/drawing/2014/main" xmlns="" val="918732177"/>
                    </a:ext>
                  </a:extLst>
                </a:gridCol>
                <a:gridCol w="1203325">
                  <a:extLst>
                    <a:ext uri="{9D8B030D-6E8A-4147-A177-3AD203B41FA5}">
                      <a16:colId xmlns:a16="http://schemas.microsoft.com/office/drawing/2014/main" xmlns="" val="4098070264"/>
                    </a:ext>
                  </a:extLst>
                </a:gridCol>
                <a:gridCol w="1203325">
                  <a:extLst>
                    <a:ext uri="{9D8B030D-6E8A-4147-A177-3AD203B41FA5}">
                      <a16:colId xmlns:a16="http://schemas.microsoft.com/office/drawing/2014/main" xmlns="" val="1586322896"/>
                    </a:ext>
                  </a:extLst>
                </a:gridCol>
                <a:gridCol w="1203325">
                  <a:extLst>
                    <a:ext uri="{9D8B030D-6E8A-4147-A177-3AD203B41FA5}">
                      <a16:colId xmlns:a16="http://schemas.microsoft.com/office/drawing/2014/main" xmlns="" val="245828863"/>
                    </a:ext>
                  </a:extLst>
                </a:gridCol>
              </a:tblGrid>
              <a:tr h="6495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2644610"/>
                  </a:ext>
                </a:extLst>
              </a:tr>
              <a:tr h="341026"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0759221"/>
                  </a:ext>
                </a:extLst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2088457"/>
              </p:ext>
            </p:extLst>
          </p:nvPr>
        </p:nvGraphicFramePr>
        <p:xfrm>
          <a:off x="3289300" y="2897148"/>
          <a:ext cx="6248400" cy="371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6535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03500" y="652841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DEL PROGRAMA INTEGRAL DE APOYO ACADÉMICO AL ESTUDIANTE PINAAE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155700" y="2940050"/>
            <a:ext cx="8721970" cy="72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reporte detallado del PINAAE se encuentra en el Informe </a:t>
            </a:r>
            <a:r>
              <a:rPr lang="es-MX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Cuatrimestral de Actividades Secretaria Académica </a:t>
            </a:r>
            <a:r>
              <a:rPr lang="es-MX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enero - abril 2024</a:t>
            </a:r>
            <a:endParaRPr lang="es-MX" sz="20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1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768600" y="654050"/>
            <a:ext cx="75311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 LA EVALUACIÓN DE LA SATISFACCIÓN DEL </a:t>
            </a:r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 (SERVICIOS </a:t>
            </a:r>
            <a:r>
              <a:rPr lang="es-MX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COMPLEMENTARIOS) </a:t>
            </a:r>
          </a:p>
          <a:p>
            <a:pPr lvl="0" algn="ctr"/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951897"/>
              </p:ext>
            </p:extLst>
          </p:nvPr>
        </p:nvGraphicFramePr>
        <p:xfrm>
          <a:off x="317500" y="1339850"/>
          <a:ext cx="5105400" cy="1445245"/>
        </p:xfrm>
        <a:graphic>
          <a:graphicData uri="http://schemas.openxmlformats.org/drawingml/2006/table">
            <a:tbl>
              <a:tblPr/>
              <a:tblGrid>
                <a:gridCol w="2861494">
                  <a:extLst>
                    <a:ext uri="{9D8B030D-6E8A-4147-A177-3AD203B41FA5}">
                      <a16:colId xmlns:a16="http://schemas.microsoft.com/office/drawing/2014/main" xmlns="" val="661993530"/>
                    </a:ext>
                  </a:extLst>
                </a:gridCol>
                <a:gridCol w="967556">
                  <a:extLst>
                    <a:ext uri="{9D8B030D-6E8A-4147-A177-3AD203B41FA5}">
                      <a16:colId xmlns:a16="http://schemas.microsoft.com/office/drawing/2014/main" xmlns="" val="4207919491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xmlns="" val="4287135121"/>
                    </a:ext>
                  </a:extLst>
                </a:gridCol>
              </a:tblGrid>
              <a:tr h="42315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Servicio complementario (</a:t>
                      </a:r>
                      <a:r>
                        <a:rPr lang="es-MX" sz="1600" b="1" i="0" u="none" strike="noStrike" dirty="0" err="1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may</a:t>
                      </a:r>
                      <a:r>
                        <a:rPr lang="es-MX" sz="1600" b="1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– </a:t>
                      </a:r>
                      <a:r>
                        <a:rPr lang="es-MX" sz="1600" b="1" i="0" u="none" strike="noStrike" dirty="0" err="1" smtClean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ago</a:t>
                      </a:r>
                      <a:r>
                        <a:rPr lang="es-MX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Meta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Valor alcanzado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7869365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SERVICIOS ESTUDIANTILES (BECAS)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8.75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54792913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SERVICIOS ESTUDIANTILES (APOYO PSICOPEDAGÓGICO)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8.75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7323114"/>
                  </a:ext>
                </a:extLst>
              </a:tr>
              <a:tr h="215629"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SERVICIOS MÉDICOS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2971384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742373"/>
              </p:ext>
            </p:extLst>
          </p:nvPr>
        </p:nvGraphicFramePr>
        <p:xfrm>
          <a:off x="3365500" y="2980274"/>
          <a:ext cx="6324600" cy="3862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6004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832100" y="57785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AL DESEMPEÑO ACADÉMICO DEL PERSONAL DOCENTE </a:t>
            </a:r>
          </a:p>
          <a:p>
            <a:pPr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– GO 2024</a:t>
            </a:r>
            <a:endParaRPr lang="es-MX" b="1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641497"/>
              </p:ext>
            </p:extLst>
          </p:nvPr>
        </p:nvGraphicFramePr>
        <p:xfrm>
          <a:off x="850901" y="2178051"/>
          <a:ext cx="8686798" cy="2889568"/>
        </p:xfrm>
        <a:graphic>
          <a:graphicData uri="http://schemas.openxmlformats.org/drawingml/2006/table">
            <a:tbl>
              <a:tblPr firstRow="1" firstCol="1" bandRow="1"/>
              <a:tblGrid>
                <a:gridCol w="1128219">
                  <a:extLst>
                    <a:ext uri="{9D8B030D-6E8A-4147-A177-3AD203B41FA5}">
                      <a16:colId xmlns:a16="http://schemas.microsoft.com/office/drawing/2014/main" xmlns="" val="3588556749"/>
                    </a:ext>
                  </a:extLst>
                </a:gridCol>
                <a:gridCol w="1079797">
                  <a:extLst>
                    <a:ext uri="{9D8B030D-6E8A-4147-A177-3AD203B41FA5}">
                      <a16:colId xmlns:a16="http://schemas.microsoft.com/office/drawing/2014/main" xmlns="" val="334319630"/>
                    </a:ext>
                  </a:extLst>
                </a:gridCol>
                <a:gridCol w="1079797">
                  <a:extLst>
                    <a:ext uri="{9D8B030D-6E8A-4147-A177-3AD203B41FA5}">
                      <a16:colId xmlns:a16="http://schemas.microsoft.com/office/drawing/2014/main" xmlns="" val="138381217"/>
                    </a:ext>
                  </a:extLst>
                </a:gridCol>
                <a:gridCol w="1079797">
                  <a:extLst>
                    <a:ext uri="{9D8B030D-6E8A-4147-A177-3AD203B41FA5}">
                      <a16:colId xmlns:a16="http://schemas.microsoft.com/office/drawing/2014/main" xmlns="" val="3093779942"/>
                    </a:ext>
                  </a:extLst>
                </a:gridCol>
                <a:gridCol w="1079797">
                  <a:extLst>
                    <a:ext uri="{9D8B030D-6E8A-4147-A177-3AD203B41FA5}">
                      <a16:colId xmlns:a16="http://schemas.microsoft.com/office/drawing/2014/main" xmlns="" val="781812485"/>
                    </a:ext>
                  </a:extLst>
                </a:gridCol>
                <a:gridCol w="1079797">
                  <a:extLst>
                    <a:ext uri="{9D8B030D-6E8A-4147-A177-3AD203B41FA5}">
                      <a16:colId xmlns:a16="http://schemas.microsoft.com/office/drawing/2014/main" xmlns="" val="2867239503"/>
                    </a:ext>
                  </a:extLst>
                </a:gridCol>
                <a:gridCol w="1079797">
                  <a:extLst>
                    <a:ext uri="{9D8B030D-6E8A-4147-A177-3AD203B41FA5}">
                      <a16:colId xmlns:a16="http://schemas.microsoft.com/office/drawing/2014/main" xmlns="" val="3865173806"/>
                    </a:ext>
                  </a:extLst>
                </a:gridCol>
                <a:gridCol w="1079797">
                  <a:extLst>
                    <a:ext uri="{9D8B030D-6E8A-4147-A177-3AD203B41FA5}">
                      <a16:colId xmlns:a16="http://schemas.microsoft.com/office/drawing/2014/main" xmlns="" val="2796648756"/>
                    </a:ext>
                  </a:extLst>
                </a:gridCol>
              </a:tblGrid>
              <a:tr h="236750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Resultados de Evaluación por nivel de desempeño </a:t>
                      </a:r>
                      <a:endParaRPr lang="es-MX" sz="1800" b="1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(mayo-agosto </a:t>
                      </a:r>
                      <a:r>
                        <a:rPr lang="es-MX" sz="1800" b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2024)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4953161"/>
                  </a:ext>
                </a:extLst>
              </a:tr>
              <a:tr h="213057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Nivel TSU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4316362"/>
                  </a:ext>
                </a:extLst>
              </a:tr>
              <a:tr h="63917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Total de docentes evaluados 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No. De Docentes  Evaluados 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Nivel  Satisfactorio 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Nivel Regular 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Nivel  No Satisfactorio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% Nivel Satisfactorio 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% Nivel Regular 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Nivel no Satisfactorio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0739329"/>
                  </a:ext>
                </a:extLst>
              </a:tr>
              <a:tr h="23675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</a:t>
                      </a:r>
                      <a:endParaRPr lang="es-MX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</a:t>
                      </a:r>
                      <a:endParaRPr lang="es-MX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96.9</a:t>
                      </a:r>
                      <a:endParaRPr lang="es-MX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</a:t>
                      </a:r>
                      <a:endParaRPr lang="es-MX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4879223"/>
                  </a:ext>
                </a:extLst>
              </a:tr>
              <a:tr h="236750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Nivel ING 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8934366"/>
                  </a:ext>
                </a:extLst>
              </a:tr>
              <a:tr h="63917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Total de docentes evaluados 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No. De Docentes  Evaluados 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Nivel  Satisfactorio 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Nivel Regular 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Nivel no Satisfactorio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% Nivel Satisfactorio 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% Nivel Regular 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Nivel no Satisfactorio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377345"/>
                  </a:ext>
                </a:extLst>
              </a:tr>
              <a:tr h="23675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  <a:endParaRPr lang="es-MX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  <a:endParaRPr lang="es-MX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96.7</a:t>
                      </a:r>
                      <a:endParaRPr lang="es-MX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</a:t>
                      </a:r>
                      <a:endParaRPr lang="es-MX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24410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644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62091" y="654050"/>
            <a:ext cx="7041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 CUATRIMESTRAL INDICADOR  DE </a:t>
            </a:r>
            <a:r>
              <a:rPr lang="es-MX" sz="1600" b="1" dirty="0" smtClean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</a:t>
            </a:r>
          </a:p>
          <a:p>
            <a:pPr algn="ctr"/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</a:t>
            </a:r>
            <a:r>
              <a:rPr lang="es-MX" sz="1600" b="1" i="1" dirty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nivel </a:t>
            </a:r>
            <a:r>
              <a:rPr lang="es-MX" sz="1600" b="1" i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Lic./Ing</a:t>
            </a:r>
            <a:endParaRPr lang="es-MX" sz="1600" b="1" i="1" dirty="0">
              <a:solidFill>
                <a:srgbClr val="ED7D3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8140390"/>
              </p:ext>
            </p:extLst>
          </p:nvPr>
        </p:nvGraphicFramePr>
        <p:xfrm>
          <a:off x="1079500" y="1339850"/>
          <a:ext cx="8524522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7537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29757" y="312519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A LAS RECOMENDACIONES DE ORGANISMOS</a:t>
            </a:r>
          </a:p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ACREDITADORES DE CIIES Y COPAES TSU</a:t>
            </a:r>
            <a:endParaRPr lang="es-MX" b="1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98700" y="1004845"/>
            <a:ext cx="6400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Recomendaciones de los organismos reconocidos por el COPAES TSU</a:t>
            </a: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136740"/>
              </p:ext>
            </p:extLst>
          </p:nvPr>
        </p:nvGraphicFramePr>
        <p:xfrm>
          <a:off x="2609424" y="1317684"/>
          <a:ext cx="5709076" cy="5919532"/>
        </p:xfrm>
        <a:graphic>
          <a:graphicData uri="http://schemas.openxmlformats.org/drawingml/2006/table">
            <a:tbl>
              <a:tblPr firstRow="1" firstCol="1" bandRow="1"/>
              <a:tblGrid>
                <a:gridCol w="2110956">
                  <a:extLst>
                    <a:ext uri="{9D8B030D-6E8A-4147-A177-3AD203B41FA5}">
                      <a16:colId xmlns:a16="http://schemas.microsoft.com/office/drawing/2014/main" xmlns="" val="3876246767"/>
                    </a:ext>
                  </a:extLst>
                </a:gridCol>
                <a:gridCol w="2110956">
                  <a:extLst>
                    <a:ext uri="{9D8B030D-6E8A-4147-A177-3AD203B41FA5}">
                      <a16:colId xmlns:a16="http://schemas.microsoft.com/office/drawing/2014/main" xmlns="" val="1822719167"/>
                    </a:ext>
                  </a:extLst>
                </a:gridCol>
                <a:gridCol w="743582">
                  <a:extLst>
                    <a:ext uri="{9D8B030D-6E8A-4147-A177-3AD203B41FA5}">
                      <a16:colId xmlns:a16="http://schemas.microsoft.com/office/drawing/2014/main" xmlns="" val="3258515904"/>
                    </a:ext>
                  </a:extLst>
                </a:gridCol>
                <a:gridCol w="743582">
                  <a:extLst>
                    <a:ext uri="{9D8B030D-6E8A-4147-A177-3AD203B41FA5}">
                      <a16:colId xmlns:a16="http://schemas.microsoft.com/office/drawing/2014/main" xmlns="" val="1130388809"/>
                    </a:ext>
                  </a:extLst>
                </a:gridCol>
              </a:tblGrid>
              <a:tr h="15616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Categoría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Criterios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021947"/>
                  </a:ext>
                </a:extLst>
              </a:tr>
              <a:tr h="30820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Atendidas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 atendidas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8629601"/>
                  </a:ext>
                </a:extLst>
              </a:tr>
              <a:tr h="156167">
                <a:tc rowSpan="9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 Personal académico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1.1 Reclutamiento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15528573"/>
                  </a:ext>
                </a:extLst>
              </a:tr>
              <a:tr h="15616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1.2 Selección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97148607"/>
                  </a:ext>
                </a:extLst>
              </a:tr>
              <a:tr h="15616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1.3 Contratación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87826437"/>
                  </a:ext>
                </a:extLst>
              </a:tr>
              <a:tr h="15616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1.4 Desarrollo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6906946"/>
                  </a:ext>
                </a:extLst>
              </a:tr>
              <a:tr h="30820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1.5 Categorización y nivel de estudios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9187126"/>
                  </a:ext>
                </a:extLst>
              </a:tr>
              <a:tr h="46230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1.6 Distribución de la carga académica de los docentes de tiempo completo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8287441"/>
                  </a:ext>
                </a:extLst>
              </a:tr>
              <a:tr h="30257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1.7 Evaluación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53601726"/>
                  </a:ext>
                </a:extLst>
              </a:tr>
              <a:tr h="15616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1.8 Promoción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4146627"/>
                  </a:ext>
                </a:extLst>
              </a:tr>
              <a:tr h="15616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Personal académico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62342883"/>
                  </a:ext>
                </a:extLst>
              </a:tr>
              <a:tr h="156167">
                <a:tc row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 Estudiantes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2.1 Selección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02989704"/>
                  </a:ext>
                </a:extLst>
              </a:tr>
              <a:tr h="30820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2.2 Ingreso (estudiantes de nuevo ingreso)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4819342"/>
                  </a:ext>
                </a:extLst>
              </a:tr>
              <a:tr h="15616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2.3 Trayectoria Escolar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8105475"/>
                  </a:ext>
                </a:extLst>
              </a:tr>
              <a:tr h="15616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2.4 Tamaño de los grupos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03657561"/>
                  </a:ext>
                </a:extLst>
              </a:tr>
              <a:tr h="15616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2.5 Titulación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1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8172613"/>
                  </a:ext>
                </a:extLst>
              </a:tr>
              <a:tr h="30820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2.6 Índices de rendimiento escolar por cohorte generacional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4177694"/>
                  </a:ext>
                </a:extLst>
              </a:tr>
              <a:tr h="15616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Estudiantes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5974342"/>
                  </a:ext>
                </a:extLst>
              </a:tr>
              <a:tr h="156167">
                <a:tc rowSpan="9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 Plan de Estudios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3.1 Fundamentación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27150682"/>
                  </a:ext>
                </a:extLst>
              </a:tr>
              <a:tr h="15616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3.2 Perfiles de ingreso y egreso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36271265"/>
                  </a:ext>
                </a:extLst>
              </a:tr>
              <a:tr h="30820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3.3 Normativa para la permanencia, egreso y revalidación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4028926"/>
                  </a:ext>
                </a:extLst>
              </a:tr>
              <a:tr h="15616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3.4 Programas de las asignaturas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18432739"/>
                  </a:ext>
                </a:extLst>
              </a:tr>
              <a:tr h="15616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3.5 Contenidos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10915895"/>
                  </a:ext>
                </a:extLst>
              </a:tr>
              <a:tr h="15616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3.6 Flexibilidad curricular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0352268"/>
                  </a:ext>
                </a:extLst>
              </a:tr>
              <a:tr h="15616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3.7 Evaluación y actualización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5370354"/>
                  </a:ext>
                </a:extLst>
              </a:tr>
              <a:tr h="15616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3.8 Difusión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53906872"/>
                  </a:ext>
                </a:extLst>
              </a:tr>
              <a:tr h="15616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Plan de Estudios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22" marR="6692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54350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86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51100" y="405233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A LAS RECOMENDACIONES DE ORGANISMOS</a:t>
            </a:r>
          </a:p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ACREDITADORES DE CIIES Y COPAES TSU</a:t>
            </a:r>
            <a:endParaRPr lang="es-MX" b="1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277353"/>
              </p:ext>
            </p:extLst>
          </p:nvPr>
        </p:nvGraphicFramePr>
        <p:xfrm>
          <a:off x="2133600" y="1051562"/>
          <a:ext cx="6184900" cy="6003282"/>
        </p:xfrm>
        <a:graphic>
          <a:graphicData uri="http://schemas.openxmlformats.org/drawingml/2006/table">
            <a:tbl>
              <a:tblPr firstRow="1" firstCol="1" bandRow="1"/>
              <a:tblGrid>
                <a:gridCol w="2286894">
                  <a:extLst>
                    <a:ext uri="{9D8B030D-6E8A-4147-A177-3AD203B41FA5}">
                      <a16:colId xmlns:a16="http://schemas.microsoft.com/office/drawing/2014/main" xmlns="" val="2648125861"/>
                    </a:ext>
                  </a:extLst>
                </a:gridCol>
                <a:gridCol w="2286894">
                  <a:extLst>
                    <a:ext uri="{9D8B030D-6E8A-4147-A177-3AD203B41FA5}">
                      <a16:colId xmlns:a16="http://schemas.microsoft.com/office/drawing/2014/main" xmlns="" val="3944776973"/>
                    </a:ext>
                  </a:extLst>
                </a:gridCol>
                <a:gridCol w="805556">
                  <a:extLst>
                    <a:ext uri="{9D8B030D-6E8A-4147-A177-3AD203B41FA5}">
                      <a16:colId xmlns:a16="http://schemas.microsoft.com/office/drawing/2014/main" xmlns="" val="1408028483"/>
                    </a:ext>
                  </a:extLst>
                </a:gridCol>
                <a:gridCol w="805556">
                  <a:extLst>
                    <a:ext uri="{9D8B030D-6E8A-4147-A177-3AD203B41FA5}">
                      <a16:colId xmlns:a16="http://schemas.microsoft.com/office/drawing/2014/main" xmlns="" val="649426520"/>
                    </a:ext>
                  </a:extLst>
                </a:gridCol>
              </a:tblGrid>
              <a:tr h="20312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Categoría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Criterios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0824177"/>
                  </a:ext>
                </a:extLst>
              </a:tr>
              <a:tr h="39118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Atendidas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 atendidas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4407219"/>
                  </a:ext>
                </a:extLst>
              </a:tr>
              <a:tr h="391181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 Evaluación del aprendizaje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4.1 Metodología de evaluación continua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6986992"/>
                  </a:ext>
                </a:extLst>
              </a:tr>
              <a:tr h="39118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4.2 Estímulos al rendimiento académico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54798645"/>
                  </a:ext>
                </a:extLst>
              </a:tr>
              <a:tr h="203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Evaluación del aprendizaje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94579612"/>
                  </a:ext>
                </a:extLst>
              </a:tr>
              <a:tr h="203122"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 Formación integral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5.1 Desarrollo de emprendedores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51962659"/>
                  </a:ext>
                </a:extLst>
              </a:tr>
              <a:tr h="203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5.2 Actividades artísticas y culturales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6960100"/>
                  </a:ext>
                </a:extLst>
              </a:tr>
              <a:tr h="203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5.3 Actividades físicas y deportivas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93860019"/>
                  </a:ext>
                </a:extLst>
              </a:tr>
              <a:tr h="203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5.4 Orientación profesional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3783483"/>
                  </a:ext>
                </a:extLst>
              </a:tr>
              <a:tr h="203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5.5 Orientación psicológica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80373082"/>
                  </a:ext>
                </a:extLst>
              </a:tr>
              <a:tr h="203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5.6 Servicios médicos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13337010"/>
                  </a:ext>
                </a:extLst>
              </a:tr>
              <a:tr h="203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5.7 Enlace escuela – familia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3292152"/>
                  </a:ext>
                </a:extLst>
              </a:tr>
              <a:tr h="203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Formación integral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8825444"/>
                  </a:ext>
                </a:extLst>
              </a:tr>
              <a:tr h="203122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6. Servicios de apoyo para el aprendizaje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6.1 Tutorías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4900785"/>
                  </a:ext>
                </a:extLst>
              </a:tr>
              <a:tr h="203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6.2 Asesorías académicas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0080515"/>
                  </a:ext>
                </a:extLst>
              </a:tr>
              <a:tr h="39118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6.3 Biblioteca – acceso a la información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5580159"/>
                  </a:ext>
                </a:extLst>
              </a:tr>
              <a:tr h="39118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 Servicios de apoyo para el aprendizaje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85443618"/>
                  </a:ext>
                </a:extLst>
              </a:tr>
              <a:tr h="391181">
                <a:tc row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7. Vinculación - Extensión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7.1 Vinculación con los sectores público, privado y social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22016525"/>
                  </a:ext>
                </a:extLst>
              </a:tr>
              <a:tr h="203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7.2 Seguimiento de egresados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0372269"/>
                  </a:ext>
                </a:extLst>
              </a:tr>
              <a:tr h="203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7.3 Intercambio académico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5992100"/>
                  </a:ext>
                </a:extLst>
              </a:tr>
              <a:tr h="203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7.4 Servicio social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86183358"/>
                  </a:ext>
                </a:extLst>
              </a:tr>
              <a:tr h="203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7.5 Bolsa de trabajo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31922486"/>
                  </a:ext>
                </a:extLst>
              </a:tr>
              <a:tr h="203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7.6 Extensión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8735572"/>
                  </a:ext>
                </a:extLst>
              </a:tr>
              <a:tr h="203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 Vinculación - Extensión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97218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2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43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993900" y="38735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A LAS RECOMENDACIONES DE ORGANISMOS</a:t>
            </a:r>
          </a:p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ACREDITADORES DE CIIES Y COPAES TSU</a:t>
            </a:r>
            <a:endParaRPr lang="es-MX" b="1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016326"/>
              </p:ext>
            </p:extLst>
          </p:nvPr>
        </p:nvGraphicFramePr>
        <p:xfrm>
          <a:off x="2298700" y="1263653"/>
          <a:ext cx="6477000" cy="4724394"/>
        </p:xfrm>
        <a:graphic>
          <a:graphicData uri="http://schemas.openxmlformats.org/drawingml/2006/table">
            <a:tbl>
              <a:tblPr firstRow="1" firstCol="1" bandRow="1"/>
              <a:tblGrid>
                <a:gridCol w="2394899">
                  <a:extLst>
                    <a:ext uri="{9D8B030D-6E8A-4147-A177-3AD203B41FA5}">
                      <a16:colId xmlns:a16="http://schemas.microsoft.com/office/drawing/2014/main" xmlns="" val="1635236941"/>
                    </a:ext>
                  </a:extLst>
                </a:gridCol>
                <a:gridCol w="2394899">
                  <a:extLst>
                    <a:ext uri="{9D8B030D-6E8A-4147-A177-3AD203B41FA5}">
                      <a16:colId xmlns:a16="http://schemas.microsoft.com/office/drawing/2014/main" xmlns="" val="2941304537"/>
                    </a:ext>
                  </a:extLst>
                </a:gridCol>
                <a:gridCol w="843601">
                  <a:extLst>
                    <a:ext uri="{9D8B030D-6E8A-4147-A177-3AD203B41FA5}">
                      <a16:colId xmlns:a16="http://schemas.microsoft.com/office/drawing/2014/main" xmlns="" val="520496130"/>
                    </a:ext>
                  </a:extLst>
                </a:gridCol>
                <a:gridCol w="843601">
                  <a:extLst>
                    <a:ext uri="{9D8B030D-6E8A-4147-A177-3AD203B41FA5}">
                      <a16:colId xmlns:a16="http://schemas.microsoft.com/office/drawing/2014/main" xmlns="" val="2697845939"/>
                    </a:ext>
                  </a:extLst>
                </a:gridCol>
              </a:tblGrid>
              <a:tr h="20734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Categoría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Criterios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768840"/>
                  </a:ext>
                </a:extLst>
              </a:tr>
              <a:tr h="39932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Atendidas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 atendidas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5527026"/>
                  </a:ext>
                </a:extLst>
              </a:tr>
              <a:tr h="399320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8. Investigación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8.1 Líneas y proyectos de investigación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1312514"/>
                  </a:ext>
                </a:extLst>
              </a:tr>
              <a:tr h="32451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8.2 Recursos para la investigación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080754"/>
                  </a:ext>
                </a:extLst>
              </a:tr>
              <a:tr h="20734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8.3 Difusión de la investigación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54974356"/>
                  </a:ext>
                </a:extLst>
              </a:tr>
              <a:tr h="20734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8.4 Impacto de la investigación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1161150"/>
                  </a:ext>
                </a:extLst>
              </a:tr>
              <a:tr h="20734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Investigación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51218935"/>
                  </a:ext>
                </a:extLst>
              </a:tr>
              <a:tr h="207349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9. Infraestructura y equipamiento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9.1 Infraestructura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75707801"/>
                  </a:ext>
                </a:extLst>
              </a:tr>
              <a:tr h="20734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9.2 Equipamiento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26979014"/>
                  </a:ext>
                </a:extLst>
              </a:tr>
              <a:tr h="32451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 Infraestructura y equipamiento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05582295"/>
                  </a:ext>
                </a:extLst>
              </a:tr>
              <a:tr h="399320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10. Gestión administrativa y financiera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10.1 Planeación, evaluación y organización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8327428"/>
                  </a:ext>
                </a:extLst>
              </a:tr>
              <a:tr h="59898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10.2 Recursos humanos administrativos, de apoyo y de servicios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3588422"/>
                  </a:ext>
                </a:extLst>
              </a:tr>
              <a:tr h="42765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10.3 Recursos Financieros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2866891"/>
                  </a:ext>
                </a:extLst>
              </a:tr>
              <a:tr h="39932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 Gestión administrativa y financiera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904478"/>
                  </a:ext>
                </a:extLst>
              </a:tr>
              <a:tr h="20734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Totales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107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17577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4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629" y="-58057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993900" y="458165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A LAS RECOMENDACIONES DE ORGANISMOS</a:t>
            </a:r>
          </a:p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ACREDITADORES DE CIIES Y COPAES ING/LIC</a:t>
            </a:r>
            <a:endParaRPr lang="es-MX" b="1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787004"/>
              </p:ext>
            </p:extLst>
          </p:nvPr>
        </p:nvGraphicFramePr>
        <p:xfrm>
          <a:off x="2298697" y="1104491"/>
          <a:ext cx="6553202" cy="5891395"/>
        </p:xfrm>
        <a:graphic>
          <a:graphicData uri="http://schemas.openxmlformats.org/drawingml/2006/table">
            <a:tbl>
              <a:tblPr firstRow="1" firstCol="1" bandRow="1"/>
              <a:tblGrid>
                <a:gridCol w="2423075">
                  <a:extLst>
                    <a:ext uri="{9D8B030D-6E8A-4147-A177-3AD203B41FA5}">
                      <a16:colId xmlns:a16="http://schemas.microsoft.com/office/drawing/2014/main" xmlns="" val="1623847675"/>
                    </a:ext>
                  </a:extLst>
                </a:gridCol>
                <a:gridCol w="2423075">
                  <a:extLst>
                    <a:ext uri="{9D8B030D-6E8A-4147-A177-3AD203B41FA5}">
                      <a16:colId xmlns:a16="http://schemas.microsoft.com/office/drawing/2014/main" xmlns="" val="3596618218"/>
                    </a:ext>
                  </a:extLst>
                </a:gridCol>
                <a:gridCol w="853526">
                  <a:extLst>
                    <a:ext uri="{9D8B030D-6E8A-4147-A177-3AD203B41FA5}">
                      <a16:colId xmlns:a16="http://schemas.microsoft.com/office/drawing/2014/main" xmlns="" val="2943112400"/>
                    </a:ext>
                  </a:extLst>
                </a:gridCol>
                <a:gridCol w="853526">
                  <a:extLst>
                    <a:ext uri="{9D8B030D-6E8A-4147-A177-3AD203B41FA5}">
                      <a16:colId xmlns:a16="http://schemas.microsoft.com/office/drawing/2014/main" xmlns="" val="422718816"/>
                    </a:ext>
                  </a:extLst>
                </a:gridCol>
              </a:tblGrid>
              <a:tr h="17519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Categoría</a:t>
                      </a:r>
                      <a:endParaRPr lang="es-MX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 anchor="ctr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Criterios</a:t>
                      </a:r>
                      <a:endParaRPr lang="es-MX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 anchor="ctr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s-MX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8232882"/>
                  </a:ext>
                </a:extLst>
              </a:tr>
              <a:tr h="284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Atendidas</a:t>
                      </a:r>
                      <a:endParaRPr lang="es-MX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 atendidas</a:t>
                      </a:r>
                      <a:endParaRPr lang="es-MX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5473583"/>
                  </a:ext>
                </a:extLst>
              </a:tr>
              <a:tr h="175195">
                <a:tc rowSpan="9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 Personal académico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1.1 Reclutamiento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8806043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1.2 Selección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26658199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1.3 Contratación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8206856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1.4 Desarrollo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8706519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1.5 Categorización y nivel de estudios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56095341"/>
                  </a:ext>
                </a:extLst>
              </a:tr>
              <a:tr h="42618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1.6 Distribución de la carga académica de los docentes de tiempo completo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214159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1.7 Evaluación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1455219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1.8 Promoción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80029596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Personal académico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61088156"/>
                  </a:ext>
                </a:extLst>
              </a:tr>
              <a:tr h="175195">
                <a:tc row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 Estudiantes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2.1 Selección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93624816"/>
                  </a:ext>
                </a:extLst>
              </a:tr>
              <a:tr h="284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2.2 Ingreso (estudiantes de nuevo ingreso)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910050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2.3 Trayectoria Escolar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64597418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2.4 Tamaño de los grupos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143359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2.5 Titulación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1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55908770"/>
                  </a:ext>
                </a:extLst>
              </a:tr>
              <a:tr h="284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2.6 Índices de rendimiento escolar por cohorte generacional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0713648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Estudiantes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321654"/>
                  </a:ext>
                </a:extLst>
              </a:tr>
              <a:tr h="175195">
                <a:tc rowSpan="9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 Plan de Estudios</a:t>
                      </a:r>
                      <a:endParaRPr lang="es-MX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3.1 Fundamentación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9820417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3.2 Perfiles de ingreso y egreso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69352836"/>
                  </a:ext>
                </a:extLst>
              </a:tr>
              <a:tr h="28412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3.3 Normativa para la permanencia, egreso y revalidación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34576598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3.4 Programas de las asignaturas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53442155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3.5 Contenidos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036472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3.6 Flexibilidad curricular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9749251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3.7 Evaluación y actualización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94007965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3.8 Difusión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24050495"/>
                  </a:ext>
                </a:extLst>
              </a:tr>
              <a:tr h="17519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Plan de Estudios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12" marR="61112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0695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8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898649" y="484808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A LAS RECOMENDACIONES DE ORGANISMOS</a:t>
            </a:r>
          </a:p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ACREDITADORES DE CIIES Y COPAES ING/LIC</a:t>
            </a:r>
            <a:endParaRPr lang="es-MX" b="1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655447"/>
              </p:ext>
            </p:extLst>
          </p:nvPr>
        </p:nvGraphicFramePr>
        <p:xfrm>
          <a:off x="1460500" y="1111250"/>
          <a:ext cx="7073900" cy="5869077"/>
        </p:xfrm>
        <a:graphic>
          <a:graphicData uri="http://schemas.openxmlformats.org/drawingml/2006/table">
            <a:tbl>
              <a:tblPr firstRow="1" firstCol="1" bandRow="1"/>
              <a:tblGrid>
                <a:gridCol w="2615606">
                  <a:extLst>
                    <a:ext uri="{9D8B030D-6E8A-4147-A177-3AD203B41FA5}">
                      <a16:colId xmlns:a16="http://schemas.microsoft.com/office/drawing/2014/main" xmlns="" val="2820349082"/>
                    </a:ext>
                  </a:extLst>
                </a:gridCol>
                <a:gridCol w="2615606">
                  <a:extLst>
                    <a:ext uri="{9D8B030D-6E8A-4147-A177-3AD203B41FA5}">
                      <a16:colId xmlns:a16="http://schemas.microsoft.com/office/drawing/2014/main" xmlns="" val="4055416425"/>
                    </a:ext>
                  </a:extLst>
                </a:gridCol>
                <a:gridCol w="921344">
                  <a:extLst>
                    <a:ext uri="{9D8B030D-6E8A-4147-A177-3AD203B41FA5}">
                      <a16:colId xmlns:a16="http://schemas.microsoft.com/office/drawing/2014/main" xmlns="" val="1997579812"/>
                    </a:ext>
                  </a:extLst>
                </a:gridCol>
                <a:gridCol w="921344">
                  <a:extLst>
                    <a:ext uri="{9D8B030D-6E8A-4147-A177-3AD203B41FA5}">
                      <a16:colId xmlns:a16="http://schemas.microsoft.com/office/drawing/2014/main" xmlns="" val="3460306034"/>
                    </a:ext>
                  </a:extLst>
                </a:gridCol>
              </a:tblGrid>
              <a:tr h="25787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Categoría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Criterios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5783674"/>
                  </a:ext>
                </a:extLst>
              </a:tr>
              <a:tr h="41820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Atendidas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 atendidas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6848187"/>
                  </a:ext>
                </a:extLst>
              </a:tr>
              <a:tr h="418204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 Evaluación del aprendizaje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4.1 Metodología de evaluación continua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1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0446688"/>
                  </a:ext>
                </a:extLst>
              </a:tr>
              <a:tr h="41820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4.2 Estímulos al rendimiento académico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0597512"/>
                  </a:ext>
                </a:extLst>
              </a:tr>
              <a:tr h="25787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Evaluación del aprendizaje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1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3954762"/>
                  </a:ext>
                </a:extLst>
              </a:tr>
              <a:tr h="257871"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 Formación integral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5.1 Desarrollo de emprendedores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91016685"/>
                  </a:ext>
                </a:extLst>
              </a:tr>
              <a:tr h="38972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5.2 Actividades artísticas y culturales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02221929"/>
                  </a:ext>
                </a:extLst>
              </a:tr>
              <a:tr h="38972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5.3 Actividades físicas y deportivas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3366976"/>
                  </a:ext>
                </a:extLst>
              </a:tr>
              <a:tr h="25787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5.4 Orientación profesional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5687963"/>
                  </a:ext>
                </a:extLst>
              </a:tr>
              <a:tr h="25787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5.5 Orientación psicológica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76190433"/>
                  </a:ext>
                </a:extLst>
              </a:tr>
              <a:tr h="25787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5.6 Servicios médicos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5292499"/>
                  </a:ext>
                </a:extLst>
              </a:tr>
              <a:tr h="25787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5.7 Enlace escuela – familia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8519730"/>
                  </a:ext>
                </a:extLst>
              </a:tr>
              <a:tr h="25787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Formación integral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3383199"/>
                  </a:ext>
                </a:extLst>
              </a:tr>
              <a:tr h="257871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6. Servicios de apoyo para el aprendizaje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6.1 Tutorías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23367234"/>
                  </a:ext>
                </a:extLst>
              </a:tr>
              <a:tr h="25787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6.2 Asesorías académicas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8596491"/>
                  </a:ext>
                </a:extLst>
              </a:tr>
              <a:tr h="41820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6.3 Biblioteca – acceso a la información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54810621"/>
                  </a:ext>
                </a:extLst>
              </a:tr>
              <a:tr h="41820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 Servicios de apoyo para el aprendizaje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22149066"/>
                  </a:ext>
                </a:extLst>
              </a:tr>
              <a:tr h="418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7. Vinculación - Extensión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7.1 Vinculación con los sectores público, privado y social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54524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36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993900" y="568364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A LAS RECOMENDACIONES DE ORGANISMOS</a:t>
            </a:r>
          </a:p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ACREDITADORES DE CIIES Y COPAES ING/LIC</a:t>
            </a:r>
            <a:endParaRPr lang="es-MX" b="1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650966"/>
              </p:ext>
            </p:extLst>
          </p:nvPr>
        </p:nvGraphicFramePr>
        <p:xfrm>
          <a:off x="1612900" y="1288133"/>
          <a:ext cx="7467600" cy="5340100"/>
        </p:xfrm>
        <a:graphic>
          <a:graphicData uri="http://schemas.openxmlformats.org/drawingml/2006/table">
            <a:tbl>
              <a:tblPr firstRow="1" firstCol="1" bandRow="1"/>
              <a:tblGrid>
                <a:gridCol w="2761177">
                  <a:extLst>
                    <a:ext uri="{9D8B030D-6E8A-4147-A177-3AD203B41FA5}">
                      <a16:colId xmlns:a16="http://schemas.microsoft.com/office/drawing/2014/main" xmlns="" val="1313325611"/>
                    </a:ext>
                  </a:extLst>
                </a:gridCol>
                <a:gridCol w="2761177">
                  <a:extLst>
                    <a:ext uri="{9D8B030D-6E8A-4147-A177-3AD203B41FA5}">
                      <a16:colId xmlns:a16="http://schemas.microsoft.com/office/drawing/2014/main" xmlns="" val="868229186"/>
                    </a:ext>
                  </a:extLst>
                </a:gridCol>
                <a:gridCol w="972623">
                  <a:extLst>
                    <a:ext uri="{9D8B030D-6E8A-4147-A177-3AD203B41FA5}">
                      <a16:colId xmlns:a16="http://schemas.microsoft.com/office/drawing/2014/main" xmlns="" val="1109627831"/>
                    </a:ext>
                  </a:extLst>
                </a:gridCol>
                <a:gridCol w="972623">
                  <a:extLst>
                    <a:ext uri="{9D8B030D-6E8A-4147-A177-3AD203B41FA5}">
                      <a16:colId xmlns:a16="http://schemas.microsoft.com/office/drawing/2014/main" xmlns="" val="1827587652"/>
                    </a:ext>
                  </a:extLst>
                </a:gridCol>
              </a:tblGrid>
              <a:tr h="25373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Categoría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Criterios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0904324"/>
                  </a:ext>
                </a:extLst>
              </a:tr>
              <a:tr h="41149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Atendidas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 atendidas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9804303"/>
                  </a:ext>
                </a:extLst>
              </a:tr>
              <a:tr h="411498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8. Investigación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8.1 Líneas y proyectos de investigación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7230174"/>
                  </a:ext>
                </a:extLst>
              </a:tr>
              <a:tr h="25373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8.2 Recursos para la investigación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0421921"/>
                  </a:ext>
                </a:extLst>
              </a:tr>
              <a:tr h="25373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8.3 Difusión de la investigación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44147796"/>
                  </a:ext>
                </a:extLst>
              </a:tr>
              <a:tr h="25373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8.4 Impacto de la investigación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09908490"/>
                  </a:ext>
                </a:extLst>
              </a:tr>
              <a:tr h="25373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Investigación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23497074"/>
                  </a:ext>
                </a:extLst>
              </a:tr>
              <a:tr h="253736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9. Infraestructura y equipamiento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9.1 Infraestructura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23408109"/>
                  </a:ext>
                </a:extLst>
              </a:tr>
              <a:tr h="25373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9.2 Equipamiento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5156517"/>
                  </a:ext>
                </a:extLst>
              </a:tr>
              <a:tr h="25373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 Infraestructura y equipamiento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8237687"/>
                  </a:ext>
                </a:extLst>
              </a:tr>
              <a:tr h="411498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10. Gestión administrativa y financiera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10.1 Planeación, evaluación y organización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03798911"/>
                  </a:ext>
                </a:extLst>
              </a:tr>
              <a:tr h="61724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10.2 Recursos humanos administrativos, de apoyo y de servicios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3242935"/>
                  </a:ext>
                </a:extLst>
              </a:tr>
              <a:tr h="25373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10.3 Recursos Financieros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1731314"/>
                  </a:ext>
                </a:extLst>
              </a:tr>
              <a:tr h="411498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 Gestión administrativa y financiera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9380874"/>
                  </a:ext>
                </a:extLst>
              </a:tr>
              <a:tr h="25373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Totales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45192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40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23"/>
            <a:ext cx="10716986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064657" y="392017"/>
            <a:ext cx="8006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 DE SUSTENTABILIDAD </a:t>
            </a:r>
          </a:p>
          <a:p>
            <a:pPr lvl="0" algn="ctr"/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– AGO 2024</a:t>
            </a:r>
            <a:endParaRPr lang="es-MX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71284" y="1181447"/>
            <a:ext cx="9399816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i="1" u="sng" dirty="0">
                <a:solidFill>
                  <a:srgbClr val="000000"/>
                </a:solidFill>
                <a:latin typeface="Century" panose="02040604050505020304" pitchFamily="18" charset="0"/>
              </a:rPr>
              <a:t>Gestión Eficiente de los </a:t>
            </a:r>
            <a:r>
              <a:rPr lang="es-MX" sz="2000" b="1" i="1" u="sng" dirty="0" smtClean="0">
                <a:solidFill>
                  <a:srgbClr val="000000"/>
                </a:solidFill>
                <a:latin typeface="Century" panose="02040604050505020304" pitchFamily="18" charset="0"/>
              </a:rPr>
              <a:t>Recursos:</a:t>
            </a:r>
          </a:p>
          <a:p>
            <a:pPr algn="just"/>
            <a:endParaRPr lang="es-MX" sz="2000" dirty="0" smtClean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algn="just"/>
            <a:r>
              <a:rPr lang="es-MX" sz="2100" dirty="0">
                <a:solidFill>
                  <a:srgbClr val="000000"/>
                </a:solidFill>
                <a:latin typeface="Century" panose="02040604050505020304" pitchFamily="18" charset="0"/>
              </a:rPr>
              <a:t>En este eje, las acciones se han enfocado en maximizar el uso eficiente de los recursos </a:t>
            </a:r>
            <a:r>
              <a:rPr lang="es-MX" sz="2100" dirty="0" smtClean="0">
                <a:solidFill>
                  <a:srgbClr val="000000"/>
                </a:solidFill>
                <a:latin typeface="Century" panose="02040604050505020304" pitchFamily="18" charset="0"/>
              </a:rPr>
              <a:t>disponibles</a:t>
            </a:r>
            <a:r>
              <a:rPr lang="es-MX" sz="2100" dirty="0">
                <a:solidFill>
                  <a:srgbClr val="000000"/>
                </a:solidFill>
                <a:latin typeface="Century" panose="02040604050505020304" pitchFamily="18" charset="0"/>
              </a:rPr>
              <a:t>, con el propósito de reducir el impacto ambiental de las operaciones </a:t>
            </a:r>
            <a:r>
              <a:rPr lang="es-MX" sz="2100" dirty="0" smtClean="0">
                <a:solidFill>
                  <a:srgbClr val="000000"/>
                </a:solidFill>
                <a:latin typeface="Century" panose="02040604050505020304" pitchFamily="18" charset="0"/>
              </a:rPr>
              <a:t>cotidianas en </a:t>
            </a:r>
            <a:r>
              <a:rPr lang="es-MX" sz="2100" dirty="0">
                <a:solidFill>
                  <a:srgbClr val="000000"/>
                </a:solidFill>
                <a:latin typeface="Century" panose="02040604050505020304" pitchFamily="18" charset="0"/>
              </a:rPr>
              <a:t>la universidad. </a:t>
            </a:r>
          </a:p>
          <a:p>
            <a:pPr algn="just"/>
            <a:r>
              <a:rPr lang="es-MX" sz="2100" dirty="0" smtClean="0">
                <a:solidFill>
                  <a:srgbClr val="000000"/>
                </a:solidFill>
                <a:latin typeface="Century" panose="02040604050505020304" pitchFamily="18" charset="0"/>
              </a:rPr>
              <a:t>En </a:t>
            </a:r>
            <a:r>
              <a:rPr lang="es-MX" sz="2100" dirty="0">
                <a:solidFill>
                  <a:srgbClr val="000000"/>
                </a:solidFill>
                <a:latin typeface="Century" panose="02040604050505020304" pitchFamily="18" charset="0"/>
              </a:rPr>
              <a:t>CTES se ha promovido la concientización del uso responsable de agua, luz, gas </a:t>
            </a:r>
            <a:r>
              <a:rPr lang="es-MX" sz="2100" dirty="0" smtClean="0">
                <a:solidFill>
                  <a:srgbClr val="000000"/>
                </a:solidFill>
                <a:latin typeface="Century" panose="02040604050505020304" pitchFamily="18" charset="0"/>
              </a:rPr>
              <a:t>y papel</a:t>
            </a:r>
            <a:r>
              <a:rPr lang="es-MX" sz="2100" dirty="0">
                <a:solidFill>
                  <a:srgbClr val="000000"/>
                </a:solidFill>
                <a:latin typeface="Century" panose="02040604050505020304" pitchFamily="18" charset="0"/>
              </a:rPr>
              <a:t>. </a:t>
            </a:r>
            <a:endParaRPr lang="es-MX" sz="2100" dirty="0" smtClean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algn="just"/>
            <a:r>
              <a:rPr lang="es-MX" sz="2100" dirty="0" smtClean="0">
                <a:solidFill>
                  <a:srgbClr val="000000"/>
                </a:solidFill>
                <a:latin typeface="Century" panose="02040604050505020304" pitchFamily="18" charset="0"/>
              </a:rPr>
              <a:t>Entre </a:t>
            </a:r>
            <a:r>
              <a:rPr lang="es-MX" sz="2100" dirty="0">
                <a:solidFill>
                  <a:srgbClr val="000000"/>
                </a:solidFill>
                <a:latin typeface="Century" panose="02040604050505020304" pitchFamily="18" charset="0"/>
              </a:rPr>
              <a:t>las medidas destacadas se incluyen: impresión a doble cara </a:t>
            </a:r>
            <a:r>
              <a:rPr lang="es-MX" sz="2100" dirty="0" smtClean="0">
                <a:solidFill>
                  <a:srgbClr val="000000"/>
                </a:solidFill>
                <a:latin typeface="Century" panose="02040604050505020304" pitchFamily="18" charset="0"/>
              </a:rPr>
              <a:t>para optimizar </a:t>
            </a:r>
            <a:r>
              <a:rPr lang="es-MX" sz="2100" dirty="0">
                <a:solidFill>
                  <a:srgbClr val="000000"/>
                </a:solidFill>
                <a:latin typeface="Century" panose="02040604050505020304" pitchFamily="18" charset="0"/>
              </a:rPr>
              <a:t>el uso del papel, uso de tinta eficiente en las impresoras, reduciendo </a:t>
            </a:r>
            <a:r>
              <a:rPr lang="es-MX" sz="2100" dirty="0" smtClean="0">
                <a:solidFill>
                  <a:srgbClr val="000000"/>
                </a:solidFill>
                <a:latin typeface="Century" panose="02040604050505020304" pitchFamily="18" charset="0"/>
              </a:rPr>
              <a:t>tanto en el </a:t>
            </a:r>
            <a:r>
              <a:rPr lang="es-MX" sz="2100" dirty="0">
                <a:solidFill>
                  <a:srgbClr val="000000"/>
                </a:solidFill>
                <a:latin typeface="Century" panose="02040604050505020304" pitchFamily="18" charset="0"/>
              </a:rPr>
              <a:t>costo económico como el impacto ambiental. </a:t>
            </a:r>
          </a:p>
          <a:p>
            <a:pPr algn="just"/>
            <a:r>
              <a:rPr lang="es-MX" sz="2100" dirty="0" smtClean="0">
                <a:solidFill>
                  <a:srgbClr val="000000"/>
                </a:solidFill>
                <a:latin typeface="Century" panose="02040604050505020304" pitchFamily="18" charset="0"/>
              </a:rPr>
              <a:t>En </a:t>
            </a:r>
            <a:r>
              <a:rPr lang="es-MX" sz="2100" dirty="0">
                <a:solidFill>
                  <a:srgbClr val="000000"/>
                </a:solidFill>
                <a:latin typeface="Century" panose="02040604050505020304" pitchFamily="18" charset="0"/>
              </a:rPr>
              <a:t>Servicios Bibliotecarios se ha llevado a cabo un rediseño en los espacios de </a:t>
            </a:r>
            <a:r>
              <a:rPr lang="es-MX" sz="2100" dirty="0" smtClean="0">
                <a:solidFill>
                  <a:srgbClr val="000000"/>
                </a:solidFill>
                <a:latin typeface="Century" panose="02040604050505020304" pitchFamily="18" charset="0"/>
              </a:rPr>
              <a:t>la biblioteca</a:t>
            </a:r>
            <a:r>
              <a:rPr lang="es-MX" sz="2100" dirty="0">
                <a:solidFill>
                  <a:srgbClr val="000000"/>
                </a:solidFill>
                <a:latin typeface="Century" panose="02040604050505020304" pitchFamily="18" charset="0"/>
              </a:rPr>
              <a:t>, optimizando la luminosidad para reducir el consumo de energía.</a:t>
            </a:r>
          </a:p>
          <a:p>
            <a:pPr algn="just"/>
            <a:r>
              <a:rPr lang="es-MX" sz="2100" dirty="0">
                <a:solidFill>
                  <a:srgbClr val="000000"/>
                </a:solidFill>
                <a:latin typeface="Century" panose="02040604050505020304" pitchFamily="18" charset="0"/>
              </a:rPr>
              <a:t>Asimismo, se implementó una gestión integral de reúso y reciclado de </a:t>
            </a:r>
            <a:r>
              <a:rPr lang="es-MX" sz="2100" dirty="0" smtClean="0">
                <a:solidFill>
                  <a:srgbClr val="000000"/>
                </a:solidFill>
                <a:latin typeface="Century" panose="02040604050505020304" pitchFamily="18" charset="0"/>
              </a:rPr>
              <a:t>materiales, incluyendo </a:t>
            </a:r>
            <a:r>
              <a:rPr lang="es-MX" sz="2100" dirty="0">
                <a:solidFill>
                  <a:srgbClr val="000000"/>
                </a:solidFill>
                <a:latin typeface="Century" panose="02040604050505020304" pitchFamily="18" charset="0"/>
              </a:rPr>
              <a:t>papel y plásticos, junto con la instalación de señalética que promueve </a:t>
            </a:r>
            <a:r>
              <a:rPr lang="es-MX" sz="2100" dirty="0" smtClean="0">
                <a:solidFill>
                  <a:srgbClr val="000000"/>
                </a:solidFill>
                <a:latin typeface="Century" panose="02040604050505020304" pitchFamily="18" charset="0"/>
              </a:rPr>
              <a:t>el ahorro </a:t>
            </a:r>
            <a:r>
              <a:rPr lang="es-MX" sz="2100" dirty="0">
                <a:solidFill>
                  <a:srgbClr val="000000"/>
                </a:solidFill>
                <a:latin typeface="Century" panose="02040604050505020304" pitchFamily="18" charset="0"/>
              </a:rPr>
              <a:t>de energía eléctrica y agua</a:t>
            </a:r>
            <a:r>
              <a:rPr lang="es-MX" sz="2100" dirty="0" smtClean="0">
                <a:solidFill>
                  <a:srgbClr val="000000"/>
                </a:solidFill>
                <a:latin typeface="Century" panose="02040604050505020304" pitchFamily="18" charset="0"/>
              </a:rPr>
              <a:t>. </a:t>
            </a:r>
            <a:endParaRPr lang="es-MX" sz="2100" dirty="0"/>
          </a:p>
        </p:txBody>
      </p:sp>
    </p:spTree>
    <p:extLst>
      <p:ext uri="{BB962C8B-B14F-4D97-AF65-F5344CB8AC3E}">
        <p14:creationId xmlns:p14="http://schemas.microsoft.com/office/powerpoint/2010/main" val="342744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23"/>
            <a:ext cx="10716986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27100" y="1151351"/>
            <a:ext cx="93726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i="1" u="sng" dirty="0">
                <a:solidFill>
                  <a:srgbClr val="000000"/>
                </a:solidFill>
                <a:latin typeface="Century" panose="02040604050505020304" pitchFamily="18" charset="0"/>
              </a:rPr>
              <a:t>Formación y Desarrollo Humano de Calidad </a:t>
            </a:r>
            <a:endParaRPr lang="es-MX" sz="2400" b="1" i="1" u="sng" dirty="0" smtClean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algn="just"/>
            <a:endParaRPr lang="es-MX" sz="1100" b="1" i="1" u="sng" dirty="0" smtClean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algn="just"/>
            <a:r>
              <a:rPr lang="es-MX" sz="2400" dirty="0"/>
              <a:t>Este eje ha buscado sensibilizar a la comunidad educativa sobre la importancia de la </a:t>
            </a:r>
            <a:r>
              <a:rPr lang="es-MX" sz="2400" dirty="0" smtClean="0"/>
              <a:t> sustentabilidad </a:t>
            </a:r>
            <a:r>
              <a:rPr lang="es-MX" sz="2400" dirty="0"/>
              <a:t>a través de actividades y proyectos formativos.</a:t>
            </a:r>
          </a:p>
          <a:p>
            <a:pPr algn="just"/>
            <a:r>
              <a:rPr lang="es-MX" sz="2400" dirty="0" smtClean="0"/>
              <a:t>Como </a:t>
            </a:r>
            <a:r>
              <a:rPr lang="es-MX" sz="2400" dirty="0"/>
              <a:t>parte del día verde institucional se celebró el día mundial del medio </a:t>
            </a:r>
          </a:p>
          <a:p>
            <a:pPr algn="just"/>
            <a:r>
              <a:rPr lang="es-MX" sz="2400" dirty="0"/>
              <a:t>ambiente, el día 05 de junio del presente año, con acciones de limpieza de todas </a:t>
            </a:r>
            <a:r>
              <a:rPr lang="es-MX" sz="2400" dirty="0" smtClean="0"/>
              <a:t>las áreas </a:t>
            </a:r>
            <a:r>
              <a:rPr lang="es-MX" sz="2400" dirty="0"/>
              <a:t>verdes de la institución; así como limpieza del área de los olivos. Esta </a:t>
            </a:r>
            <a:r>
              <a:rPr lang="es-MX" sz="2400" dirty="0" smtClean="0"/>
              <a:t>acción se </a:t>
            </a:r>
            <a:r>
              <a:rPr lang="es-MX" sz="2400" dirty="0"/>
              <a:t>llevo a cabo con la participación de toda la </a:t>
            </a:r>
            <a:r>
              <a:rPr lang="es-MX" sz="2400" dirty="0" smtClean="0"/>
              <a:t>comunidad </a:t>
            </a:r>
            <a:r>
              <a:rPr lang="es-MX" sz="2400" dirty="0"/>
              <a:t>universitaria.</a:t>
            </a:r>
          </a:p>
          <a:p>
            <a:pPr algn="just"/>
            <a:r>
              <a:rPr lang="es-MX" sz="2400" dirty="0" smtClean="0"/>
              <a:t>El </a:t>
            </a:r>
            <a:r>
              <a:rPr lang="es-MX" sz="2400" dirty="0"/>
              <a:t>P</a:t>
            </a:r>
            <a:r>
              <a:rPr lang="es-MX" sz="2400" dirty="0" smtClean="0"/>
              <a:t>rograma </a:t>
            </a:r>
            <a:r>
              <a:rPr lang="es-MX" sz="2400" dirty="0"/>
              <a:t>E</a:t>
            </a:r>
            <a:r>
              <a:rPr lang="es-MX" sz="2400" dirty="0" smtClean="0"/>
              <a:t>ducativo </a:t>
            </a:r>
            <a:r>
              <a:rPr lang="es-MX" sz="2400" dirty="0"/>
              <a:t>de Tecnologías de la Información ha estado </a:t>
            </a:r>
            <a:r>
              <a:rPr lang="es-MX" sz="2400" dirty="0" smtClean="0"/>
              <a:t>en campaña </a:t>
            </a:r>
            <a:r>
              <a:rPr lang="es-MX" sz="2400" dirty="0"/>
              <a:t>permanente de recolecta de </a:t>
            </a:r>
            <a:r>
              <a:rPr lang="es-MX" sz="2400" dirty="0" err="1"/>
              <a:t>pet</a:t>
            </a:r>
            <a:r>
              <a:rPr lang="es-MX" sz="2400" dirty="0"/>
              <a:t> y tapitas. </a:t>
            </a:r>
          </a:p>
          <a:p>
            <a:pPr algn="just"/>
            <a:r>
              <a:rPr lang="es-MX" sz="2400" dirty="0"/>
              <a:t> </a:t>
            </a:r>
            <a:r>
              <a:rPr lang="es-MX" sz="2400" dirty="0" smtClean="0"/>
              <a:t>El </a:t>
            </a:r>
            <a:r>
              <a:rPr lang="es-MX" sz="2400" dirty="0"/>
              <a:t>P</a:t>
            </a:r>
            <a:r>
              <a:rPr lang="es-MX" sz="2400" dirty="0" smtClean="0"/>
              <a:t>rograma </a:t>
            </a:r>
            <a:r>
              <a:rPr lang="es-MX" sz="2400" dirty="0"/>
              <a:t>E</a:t>
            </a:r>
            <a:r>
              <a:rPr lang="es-MX" sz="2400" dirty="0" smtClean="0"/>
              <a:t>ducativo </a:t>
            </a:r>
            <a:r>
              <a:rPr lang="es-MX" sz="2400" dirty="0"/>
              <a:t>de Administración y Evaluación de Proyectos </a:t>
            </a:r>
            <a:r>
              <a:rPr lang="es-MX" sz="2400" dirty="0" smtClean="0"/>
              <a:t>diseñó e implementó </a:t>
            </a:r>
            <a:r>
              <a:rPr lang="es-MX" sz="2400" dirty="0"/>
              <a:t>un jardín polinizador. Así también ha estado en campaña </a:t>
            </a:r>
            <a:r>
              <a:rPr lang="es-MX" sz="2400" dirty="0" smtClean="0"/>
              <a:t>permanente de </a:t>
            </a:r>
            <a:r>
              <a:rPr lang="es-MX" sz="2400" dirty="0"/>
              <a:t>recolecta de </a:t>
            </a:r>
            <a:r>
              <a:rPr lang="es-MX" sz="2400" dirty="0" err="1"/>
              <a:t>pet</a:t>
            </a:r>
            <a:r>
              <a:rPr lang="es-MX" sz="2400" dirty="0"/>
              <a:t>. </a:t>
            </a:r>
            <a:endParaRPr lang="es-MX" sz="1400" b="1" i="1" u="sng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algn="just"/>
            <a:endParaRPr lang="es-MX" sz="1100" b="1" i="1" u="sng" dirty="0">
              <a:solidFill>
                <a:srgbClr val="000000"/>
              </a:solidFill>
              <a:latin typeface="Century" panose="020406040505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322285" y="734087"/>
            <a:ext cx="800644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23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 DE SUSTENTABILIDAD ENE – ABR 2024</a:t>
            </a:r>
            <a:endParaRPr lang="es-MX" sz="23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98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23"/>
            <a:ext cx="10716986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03300" y="1289169"/>
            <a:ext cx="88392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3200" b="1" i="1" u="sng" dirty="0">
                <a:solidFill>
                  <a:srgbClr val="000000"/>
                </a:solidFill>
                <a:latin typeface="Century" panose="02040604050505020304" pitchFamily="18" charset="0"/>
              </a:rPr>
              <a:t>Relación con Organizaciones Estatales, Nacionales e Internacionales </a:t>
            </a:r>
            <a:endParaRPr lang="es-MX" sz="3200" b="1" i="1" u="sng" dirty="0" smtClean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lvl="0" algn="just"/>
            <a:endParaRPr lang="es-MX" sz="3200" b="1" i="1" u="sng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algn="just"/>
            <a:r>
              <a:rPr lang="es-MX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Se logró </a:t>
            </a:r>
            <a:r>
              <a:rPr lang="es-MX" sz="2800" dirty="0">
                <a:solidFill>
                  <a:srgbClr val="000000"/>
                </a:solidFill>
                <a:latin typeface="Calibri" panose="020F0502020204030204" pitchFamily="34" charset="0"/>
              </a:rPr>
              <a:t>la donación de chiles morrón al </a:t>
            </a:r>
            <a:r>
              <a:rPr lang="es-MX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CA “Ciencia </a:t>
            </a:r>
            <a:r>
              <a:rPr lang="es-MX" sz="2800" dirty="0">
                <a:solidFill>
                  <a:srgbClr val="000000"/>
                </a:solidFill>
                <a:latin typeface="Calibri" panose="020F0502020204030204" pitchFamily="34" charset="0"/>
              </a:rPr>
              <a:t>y Tecnología de la cadena agroalimentaria Investigación, Innovación </a:t>
            </a:r>
            <a:r>
              <a:rPr lang="es-MX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y Desarrollo </a:t>
            </a:r>
            <a:r>
              <a:rPr lang="es-MX" sz="2800" dirty="0">
                <a:solidFill>
                  <a:srgbClr val="000000"/>
                </a:solidFill>
                <a:latin typeface="Calibri" panose="020F0502020204030204" pitchFamily="34" charset="0"/>
              </a:rPr>
              <a:t>de Alimentos” por parte de la asociación ANDEBS AC</a:t>
            </a:r>
            <a:r>
              <a:rPr lang="es-MX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es-MX" sz="3200" b="1" i="1" u="sng" dirty="0">
              <a:solidFill>
                <a:srgbClr val="000000"/>
              </a:solidFill>
              <a:latin typeface="Century" panose="020406040505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527300" y="627458"/>
            <a:ext cx="800644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23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 DE SUSTENTABILIDAD ENE – ABR 2024</a:t>
            </a:r>
            <a:endParaRPr lang="es-MX" sz="23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60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00" y="0"/>
            <a:ext cx="10716986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79500" y="1187450"/>
            <a:ext cx="85344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2800" b="1" i="1" u="sng" dirty="0" smtClean="0">
                <a:solidFill>
                  <a:srgbClr val="000000"/>
                </a:solidFill>
                <a:latin typeface="Century" panose="02040604050505020304" pitchFamily="18" charset="0"/>
              </a:rPr>
              <a:t>Investigación</a:t>
            </a:r>
            <a:r>
              <a:rPr lang="es-MX" sz="2800" b="1" i="1" u="sng" dirty="0">
                <a:solidFill>
                  <a:srgbClr val="000000"/>
                </a:solidFill>
                <a:latin typeface="Century" panose="02040604050505020304" pitchFamily="18" charset="0"/>
              </a:rPr>
              <a:t>, Generación y Aplicación Innovadora del Conocimiento </a:t>
            </a:r>
            <a:endParaRPr lang="es-MX" sz="2800" b="1" i="1" u="sng" dirty="0" smtClean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lvl="0" algn="just"/>
            <a:endParaRPr lang="es-MX" sz="2200" dirty="0" smtClean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lvl="0" algn="just"/>
            <a:r>
              <a:rPr lang="es-MX" sz="2400" dirty="0">
                <a:latin typeface="Century" panose="02040604050505020304" pitchFamily="18" charset="0"/>
              </a:rPr>
              <a:t>Este eje ha fomentado la generación de proyectos de investigación que impactan de manera </a:t>
            </a:r>
            <a:r>
              <a:rPr lang="es-MX" sz="2400" dirty="0" smtClean="0">
                <a:latin typeface="Century" panose="02040604050505020304" pitchFamily="18" charset="0"/>
              </a:rPr>
              <a:t>positiva </a:t>
            </a:r>
            <a:r>
              <a:rPr lang="es-MX" sz="2400" dirty="0">
                <a:latin typeface="Century" panose="02040604050505020304" pitchFamily="18" charset="0"/>
              </a:rPr>
              <a:t>en la sustentabilidad y la innovación</a:t>
            </a:r>
            <a:r>
              <a:rPr lang="es-MX" sz="2400" dirty="0" smtClean="0">
                <a:latin typeface="Century" panose="02040604050505020304" pitchFamily="18" charset="0"/>
              </a:rPr>
              <a:t>.</a:t>
            </a:r>
          </a:p>
          <a:p>
            <a:pPr lvl="0" algn="just"/>
            <a:endParaRPr lang="es-MX" sz="2400" dirty="0">
              <a:latin typeface="Century" panose="020406040505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es-MX" sz="2400" dirty="0" smtClean="0">
                <a:latin typeface="Century" panose="02040604050505020304" pitchFamily="18" charset="0"/>
              </a:rPr>
              <a:t>Desarrollo </a:t>
            </a:r>
            <a:r>
              <a:rPr lang="es-MX" sz="2400" dirty="0">
                <a:latin typeface="Century" panose="02040604050505020304" pitchFamily="18" charset="0"/>
              </a:rPr>
              <a:t>de proyectos tecnológicos sustentables como el diseño y fabricación de </a:t>
            </a:r>
            <a:r>
              <a:rPr lang="es-MX" sz="2400" dirty="0" smtClean="0">
                <a:latin typeface="Century" panose="02040604050505020304" pitchFamily="18" charset="0"/>
              </a:rPr>
              <a:t>tecnologías</a:t>
            </a:r>
            <a:r>
              <a:rPr lang="es-MX" sz="2400" dirty="0">
                <a:latin typeface="Century" panose="02040604050505020304" pitchFamily="18" charset="0"/>
              </a:rPr>
              <a:t>, como la mesa solar y un colector solar. Estos proyectos han </a:t>
            </a:r>
            <a:r>
              <a:rPr lang="es-MX" sz="2400" dirty="0" smtClean="0">
                <a:latin typeface="Century" panose="02040604050505020304" pitchFamily="18" charset="0"/>
              </a:rPr>
              <a:t>sido elaborados </a:t>
            </a:r>
            <a:r>
              <a:rPr lang="es-MX" sz="2400" dirty="0">
                <a:latin typeface="Century" panose="02040604050505020304" pitchFamily="18" charset="0"/>
              </a:rPr>
              <a:t>por estudiantes de la carrera de Energías Renovables y no </a:t>
            </a:r>
            <a:r>
              <a:rPr lang="es-MX" sz="2400" dirty="0" smtClean="0">
                <a:latin typeface="Century" panose="02040604050505020304" pitchFamily="18" charset="0"/>
              </a:rPr>
              <a:t>solo promueven </a:t>
            </a:r>
            <a:r>
              <a:rPr lang="es-MX" sz="2400" dirty="0">
                <a:latin typeface="Century" panose="02040604050505020304" pitchFamily="18" charset="0"/>
              </a:rPr>
              <a:t>el uso de energías limpias, sino que también estimulan el desarrollo </a:t>
            </a:r>
            <a:r>
              <a:rPr lang="es-MX" sz="2400" dirty="0" smtClean="0">
                <a:latin typeface="Century" panose="02040604050505020304" pitchFamily="18" charset="0"/>
              </a:rPr>
              <a:t>de soluciones </a:t>
            </a:r>
            <a:r>
              <a:rPr lang="es-MX" sz="2400" dirty="0">
                <a:latin typeface="Century" panose="02040604050505020304" pitchFamily="18" charset="0"/>
              </a:rPr>
              <a:t>innovadoras para problemas ambientales concretos. </a:t>
            </a:r>
            <a:r>
              <a:rPr lang="es-MX" sz="2400" dirty="0" smtClean="0">
                <a:latin typeface="Century" panose="02040604050505020304" pitchFamily="18" charset="0"/>
              </a:rPr>
              <a:t> </a:t>
            </a:r>
            <a:endParaRPr lang="es-MX" sz="2000" dirty="0" smtClean="0">
              <a:latin typeface="Century" panose="020406040505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527300" y="627458"/>
            <a:ext cx="800644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23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 DE SUSTENTABILIDAD ENE – ABR 2024</a:t>
            </a:r>
            <a:endParaRPr lang="es-MX" sz="23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3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298699" y="520885"/>
            <a:ext cx="704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COMPARATIVO </a:t>
            </a: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INDICADOR  DE </a:t>
            </a: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CALIDAD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Matrícula, </a:t>
            </a:r>
            <a:r>
              <a:rPr kumimoji="0" lang="es-MX" sz="1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nivel TSU 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413986"/>
              </p:ext>
            </p:extLst>
          </p:nvPr>
        </p:nvGraphicFramePr>
        <p:xfrm>
          <a:off x="1155700" y="1339844"/>
          <a:ext cx="8382000" cy="5181605"/>
        </p:xfrm>
        <a:graphic>
          <a:graphicData uri="http://schemas.openxmlformats.org/drawingml/2006/table">
            <a:tbl>
              <a:tblPr/>
              <a:tblGrid>
                <a:gridCol w="3565969">
                  <a:extLst>
                    <a:ext uri="{9D8B030D-6E8A-4147-A177-3AD203B41FA5}">
                      <a16:colId xmlns:a16="http://schemas.microsoft.com/office/drawing/2014/main" xmlns="" val="2096832415"/>
                    </a:ext>
                  </a:extLst>
                </a:gridCol>
                <a:gridCol w="1355331">
                  <a:extLst>
                    <a:ext uri="{9D8B030D-6E8A-4147-A177-3AD203B41FA5}">
                      <a16:colId xmlns:a16="http://schemas.microsoft.com/office/drawing/2014/main" xmlns="" val="2098027146"/>
                    </a:ext>
                  </a:extLst>
                </a:gridCol>
                <a:gridCol w="1193042">
                  <a:extLst>
                    <a:ext uri="{9D8B030D-6E8A-4147-A177-3AD203B41FA5}">
                      <a16:colId xmlns:a16="http://schemas.microsoft.com/office/drawing/2014/main" xmlns="" val="3527348799"/>
                    </a:ext>
                  </a:extLst>
                </a:gridCol>
                <a:gridCol w="1197428">
                  <a:extLst>
                    <a:ext uri="{9D8B030D-6E8A-4147-A177-3AD203B41FA5}">
                      <a16:colId xmlns:a16="http://schemas.microsoft.com/office/drawing/2014/main" xmlns="" val="4143505588"/>
                    </a:ext>
                  </a:extLst>
                </a:gridCol>
                <a:gridCol w="1070230">
                  <a:extLst>
                    <a:ext uri="{9D8B030D-6E8A-4147-A177-3AD203B41FA5}">
                      <a16:colId xmlns:a16="http://schemas.microsoft.com/office/drawing/2014/main" xmlns="" val="935471566"/>
                    </a:ext>
                  </a:extLst>
                </a:gridCol>
              </a:tblGrid>
              <a:tr h="6182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Sep-Dic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 - Abr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May-Ago 202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6786604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alimentarios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67287357"/>
                  </a:ext>
                </a:extLst>
              </a:tr>
              <a:tr h="29735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Mecánica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4983541"/>
                  </a:ext>
                </a:extLst>
              </a:tr>
              <a:tr h="57409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Administración Área Formulación y Evaluación de Proyectos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9519694"/>
                  </a:ext>
                </a:extLst>
              </a:tr>
              <a:tr h="29735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A. Automatización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25145659"/>
                  </a:ext>
                </a:extLst>
              </a:tr>
              <a:tr h="57409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 A. Instalaciones Elec. Eficientes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9613288"/>
                  </a:ext>
                </a:extLst>
              </a:tr>
              <a:tr h="29735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Energías Renovables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19847373"/>
                  </a:ext>
                </a:extLst>
              </a:tr>
              <a:tr h="57409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Desarrollo de Productos Alternativos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9351148"/>
                  </a:ext>
                </a:extLst>
              </a:tr>
              <a:tr h="29735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Turismo A. Hotelería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38830084"/>
                  </a:ext>
                </a:extLst>
              </a:tr>
              <a:tr h="297354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Gastronomía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0113644"/>
                  </a:ext>
                </a:extLst>
              </a:tr>
              <a:tr h="574098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Tecnologías de la Información A. Desarrollo de Software Multiplataforma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78559086"/>
                  </a:ext>
                </a:extLst>
              </a:tr>
              <a:tr h="294409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8636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897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9" y="-3175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594100" y="654050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VISITAS DE APROXIMACIÓN</a:t>
            </a:r>
            <a:endParaRPr lang="en-US" sz="2400" b="1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400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– ago  2024</a:t>
            </a:r>
            <a:endParaRPr lang="en-US" sz="2400" b="1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s-MX" sz="2400" b="1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7355195"/>
              </p:ext>
            </p:extLst>
          </p:nvPr>
        </p:nvGraphicFramePr>
        <p:xfrm>
          <a:off x="4622800" y="2787650"/>
          <a:ext cx="5767805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320770"/>
              </p:ext>
            </p:extLst>
          </p:nvPr>
        </p:nvGraphicFramePr>
        <p:xfrm>
          <a:off x="201195" y="1254214"/>
          <a:ext cx="4229100" cy="1725930"/>
        </p:xfrm>
        <a:graphic>
          <a:graphicData uri="http://schemas.openxmlformats.org/drawingml/2006/table">
            <a:tbl>
              <a:tblPr/>
              <a:tblGrid>
                <a:gridCol w="1993900">
                  <a:extLst>
                    <a:ext uri="{9D8B030D-6E8A-4147-A177-3AD203B41FA5}">
                      <a16:colId xmlns:a16="http://schemas.microsoft.com/office/drawing/2014/main" xmlns="" val="1018793677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xmlns="" val="2370746608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xmlns="" val="39806846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No. de Visitas realizadas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de estudiantes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365071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TSU en Procesos Alimentarios e Ing. En Procesos Bioalimentarios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4051619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Lic. en Gestión de Negocios y Proyectos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9569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TSU en Administración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701671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9791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5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993900" y="95885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 LAS ACTIVIDADES DEL CUERPO ACADÉMICO</a:t>
            </a:r>
            <a:endParaRPr lang="es-MX" b="1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822921"/>
              </p:ext>
            </p:extLst>
          </p:nvPr>
        </p:nvGraphicFramePr>
        <p:xfrm>
          <a:off x="1243932" y="1328182"/>
          <a:ext cx="8534399" cy="4571999"/>
        </p:xfrm>
        <a:graphic>
          <a:graphicData uri="http://schemas.openxmlformats.org/drawingml/2006/table">
            <a:tbl>
              <a:tblPr/>
              <a:tblGrid>
                <a:gridCol w="2797779">
                  <a:extLst>
                    <a:ext uri="{9D8B030D-6E8A-4147-A177-3AD203B41FA5}">
                      <a16:colId xmlns:a16="http://schemas.microsoft.com/office/drawing/2014/main" xmlns="" val="95655080"/>
                    </a:ext>
                  </a:extLst>
                </a:gridCol>
                <a:gridCol w="1504688">
                  <a:extLst>
                    <a:ext uri="{9D8B030D-6E8A-4147-A177-3AD203B41FA5}">
                      <a16:colId xmlns:a16="http://schemas.microsoft.com/office/drawing/2014/main" xmlns="" val="1987095090"/>
                    </a:ext>
                  </a:extLst>
                </a:gridCol>
                <a:gridCol w="1410644">
                  <a:extLst>
                    <a:ext uri="{9D8B030D-6E8A-4147-A177-3AD203B41FA5}">
                      <a16:colId xmlns:a16="http://schemas.microsoft.com/office/drawing/2014/main" xmlns="" val="3609864677"/>
                    </a:ext>
                  </a:extLst>
                </a:gridCol>
                <a:gridCol w="1410644">
                  <a:extLst>
                    <a:ext uri="{9D8B030D-6E8A-4147-A177-3AD203B41FA5}">
                      <a16:colId xmlns:a16="http://schemas.microsoft.com/office/drawing/2014/main" xmlns="" val="2081131389"/>
                    </a:ext>
                  </a:extLst>
                </a:gridCol>
                <a:gridCol w="1410644">
                  <a:extLst>
                    <a:ext uri="{9D8B030D-6E8A-4147-A177-3AD203B41FA5}">
                      <a16:colId xmlns:a16="http://schemas.microsoft.com/office/drawing/2014/main" xmlns="" val="2144680669"/>
                    </a:ext>
                  </a:extLst>
                </a:gridCol>
              </a:tblGrid>
              <a:tr h="54989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Desarrollo Científico y Tecnológico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–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Ago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– dic 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Ene-abr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– </a:t>
                      </a:r>
                      <a:r>
                        <a:rPr lang="es-MX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Ago</a:t>
                      </a: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5003797"/>
                  </a:ext>
                </a:extLst>
              </a:tr>
              <a:tr h="518474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Líneas generales de aplicación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2962072"/>
                  </a:ext>
                </a:extLst>
              </a:tr>
              <a:tr h="329938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Proyectos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1009478"/>
                  </a:ext>
                </a:extLst>
              </a:tr>
              <a:tr h="329938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Docentes en proyectos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2975426"/>
                  </a:ext>
                </a:extLst>
              </a:tr>
              <a:tr h="329938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Alumnos en proyectos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78571200"/>
                  </a:ext>
                </a:extLst>
              </a:tr>
              <a:tr h="329938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Revista de divulgación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9416023"/>
                  </a:ext>
                </a:extLst>
              </a:tr>
              <a:tr h="518474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Publicaciones en congresos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43712528"/>
                  </a:ext>
                </a:extLst>
              </a:tr>
              <a:tr h="329938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Redes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6363439"/>
                  </a:ext>
                </a:extLst>
              </a:tr>
              <a:tr h="1021237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Artículos indexados y arbitrados elaborados por los profesores de tiempo completo.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49935978"/>
                  </a:ext>
                </a:extLst>
              </a:tr>
              <a:tr h="314227"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Libros, capitulos de libros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6631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07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51100" y="57785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 LAS ACTIVIDADES DEL CUERPO ACADÉMICO</a:t>
            </a:r>
          </a:p>
          <a:p>
            <a:pPr lvl="0" algn="ctr"/>
            <a:r>
              <a:rPr lang="es-MX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 – ABR 2024</a:t>
            </a:r>
            <a:endParaRPr lang="es-MX" b="1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900230"/>
              </p:ext>
            </p:extLst>
          </p:nvPr>
        </p:nvGraphicFramePr>
        <p:xfrm>
          <a:off x="622300" y="1339850"/>
          <a:ext cx="3124200" cy="3066604"/>
        </p:xfrm>
        <a:graphic>
          <a:graphicData uri="http://schemas.openxmlformats.org/drawingml/2006/table">
            <a:tbl>
              <a:tblPr/>
              <a:tblGrid>
                <a:gridCol w="2031584">
                  <a:extLst>
                    <a:ext uri="{9D8B030D-6E8A-4147-A177-3AD203B41FA5}">
                      <a16:colId xmlns:a16="http://schemas.microsoft.com/office/drawing/2014/main" xmlns="" val="105517637"/>
                    </a:ext>
                  </a:extLst>
                </a:gridCol>
                <a:gridCol w="1092616">
                  <a:extLst>
                    <a:ext uri="{9D8B030D-6E8A-4147-A177-3AD203B41FA5}">
                      <a16:colId xmlns:a16="http://schemas.microsoft.com/office/drawing/2014/main" xmlns="" val="3436829125"/>
                    </a:ext>
                  </a:extLst>
                </a:gridCol>
              </a:tblGrid>
              <a:tr h="19360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 - ago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3858645"/>
                  </a:ext>
                </a:extLst>
              </a:tr>
              <a:tr h="4936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Nombre CA registrados ante PROMEP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No. de proyectos de investigación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3578262"/>
                  </a:ext>
                </a:extLst>
              </a:tr>
              <a:tr h="464646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Conocimiento aplicado al fortalecimiento organizacional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0915245"/>
                  </a:ext>
                </a:extLst>
              </a:tr>
              <a:tr h="464646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Tendencias Turísticas para el Desarrollo Sostenible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9797576"/>
                  </a:ext>
                </a:extLst>
              </a:tr>
              <a:tr h="464646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Tecnologías de la Información y Comunicación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3866073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Tecnología de Alimentos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3004277"/>
                  </a:ext>
                </a:extLst>
              </a:tr>
              <a:tr h="309764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Mecatrónica, Energía y Sistemas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1016090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Mecánica industrial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6884040"/>
                  </a:ext>
                </a:extLst>
              </a:tr>
              <a:tr h="193603">
                <a:tc>
                  <a:txBody>
                    <a:bodyPr/>
                    <a:lstStyle/>
                    <a:p>
                      <a:pPr algn="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12359548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020291"/>
              </p:ext>
            </p:extLst>
          </p:nvPr>
        </p:nvGraphicFramePr>
        <p:xfrm>
          <a:off x="4141537" y="2532062"/>
          <a:ext cx="6156826" cy="4096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1939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231900" y="3244850"/>
            <a:ext cx="8610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¡¡Gracias por su atención!!</a:t>
            </a:r>
          </a:p>
        </p:txBody>
      </p:sp>
    </p:spTree>
    <p:extLst>
      <p:ext uri="{BB962C8B-B14F-4D97-AF65-F5344CB8AC3E}">
        <p14:creationId xmlns:p14="http://schemas.microsoft.com/office/powerpoint/2010/main" val="82048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3400" cy="7588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6826250"/>
            <a:ext cx="1066800" cy="56398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374900" y="532234"/>
            <a:ext cx="704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COMPARATIVO </a:t>
            </a: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INDICADOR  DE </a:t>
            </a: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CALIDAD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Matrícula, </a:t>
            </a:r>
            <a:r>
              <a:rPr kumimoji="0" lang="es-MX" sz="1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nivel TSU 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6977356"/>
              </p:ext>
            </p:extLst>
          </p:nvPr>
        </p:nvGraphicFramePr>
        <p:xfrm>
          <a:off x="1079500" y="1263651"/>
          <a:ext cx="8839199" cy="5562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4765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8238</TotalTime>
  <Words>5680</Words>
  <Application>Microsoft Office PowerPoint</Application>
  <PresentationFormat>Personalizado</PresentationFormat>
  <Paragraphs>3436</Paragraphs>
  <Slides>83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83</vt:i4>
      </vt:variant>
    </vt:vector>
  </HeadingPairs>
  <TitlesOfParts>
    <vt:vector size="90" baseType="lpstr">
      <vt:lpstr>Arial</vt:lpstr>
      <vt:lpstr>Calibri</vt:lpstr>
      <vt:lpstr>Calibri Light</vt:lpstr>
      <vt:lpstr>Century</vt:lpstr>
      <vt:lpstr>Times New Roman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YASHARED SALDANA TAPIA</dc:creator>
  <cp:lastModifiedBy>YARAVITH BARRERA LOPEZ</cp:lastModifiedBy>
  <cp:revision>172</cp:revision>
  <dcterms:created xsi:type="dcterms:W3CDTF">2022-10-31T19:27:08Z</dcterms:created>
  <dcterms:modified xsi:type="dcterms:W3CDTF">2024-10-10T19:22:55Z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2022-10-31T00:00:00Z</vt:filetime>
  </property>
</Properties>
</file>